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C32D0-FFF7-4D27-8810-D13862B65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2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66A15-E8E2-4955-8214-DED3E0089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6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685800"/>
            <a:ext cx="207645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685800"/>
            <a:ext cx="607695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E19E9-36A3-4D7D-B8AF-89CF25BEC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79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EF911-626A-4BB1-8E88-B2FE21B77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25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1AC97-AB33-49FB-AA22-E65B67B17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95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5A1B2-90B4-4427-B70E-D39363D01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01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076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447800"/>
            <a:ext cx="4076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CF640-F989-43B2-9137-D12895A5E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3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B748D-7FE0-4A7F-A3E5-033A4173D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72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A6AF0-04E3-44A7-9AD6-B86B3FB5A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55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C299C-21E8-420D-ADEE-52A171E82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401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8D7EA-4F98-439B-AA07-0380AAEEA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2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D842A-1AD3-403D-B1B5-F3572572F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43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69CBB-A117-4AE2-9CB4-AEEB50BE2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00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1F01A-1061-4F19-81C2-76A38F3F7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72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685800"/>
            <a:ext cx="207645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685800"/>
            <a:ext cx="607695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8136F-F3A2-499E-BA1C-0EC5645E6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4E75B-4A34-4430-B927-7E337902F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2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076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447800"/>
            <a:ext cx="4076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9AB89-BAB0-474F-8513-44B433064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1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1ABAA-7C9E-4A5E-B7DE-09C952A81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EF357-101D-446E-85E1-CB829BB36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3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B86F4-BDF4-4DF6-A759-6C419FAA1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37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EC93B-E6CD-436C-AF6B-785A8F6B6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7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D0B47-85BB-4171-8240-95A9CE911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3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81000" y="685800"/>
            <a:ext cx="5791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304800" y="6477000"/>
            <a:ext cx="2133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6096000" y="6267450"/>
            <a:ext cx="2895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2971800" y="6477000"/>
            <a:ext cx="2133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1243CE-AA68-4EE9-855F-599AC1243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81000" y="685800"/>
            <a:ext cx="5791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72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477000"/>
            <a:ext cx="2895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0544724-B661-46DB-8620-C2D1DD51B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692150"/>
            <a:ext cx="7772400" cy="1470025"/>
          </a:xfrm>
        </p:spPr>
        <p:txBody>
          <a:bodyPr/>
          <a:lstStyle/>
          <a:p>
            <a:pPr algn="ctr"/>
            <a:r>
              <a:rPr lang="th-TH" sz="4400">
                <a:latin typeface="Angsana New" panose="02020603050405020304" pitchFamily="18" charset="-34"/>
              </a:rPr>
              <a:t>ยุโรปสมัยกลาง </a:t>
            </a:r>
            <a:r>
              <a:rPr lang="th-TH" sz="440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th-TH" sz="4400">
                <a:latin typeface="Angsana New" panose="02020603050405020304" pitchFamily="18" charset="-34"/>
              </a:rPr>
              <a:t>กลางศตวรรษที่ </a:t>
            </a:r>
            <a:r>
              <a:rPr lang="en-US" sz="4400">
                <a:latin typeface="Angsana New" panose="02020603050405020304" pitchFamily="18" charset="-34"/>
              </a:rPr>
              <a:t>5 – </a:t>
            </a:r>
            <a:r>
              <a:rPr lang="th-TH" sz="4400">
                <a:latin typeface="Angsana New" panose="02020603050405020304" pitchFamily="18" charset="-34"/>
              </a:rPr>
              <a:t>ค.ศ. </a:t>
            </a:r>
            <a:r>
              <a:rPr lang="en-US" sz="4400">
                <a:latin typeface="Angsana New" panose="02020603050405020304" pitchFamily="18" charset="-34"/>
              </a:rPr>
              <a:t>1500)</a:t>
            </a:r>
            <a:endParaRPr lang="th-TH" sz="4400">
              <a:latin typeface="Angsana New" panose="02020603050405020304" pitchFamily="18" charset="-34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636838"/>
            <a:ext cx="6400800" cy="2425700"/>
          </a:xfrm>
        </p:spPr>
        <p:txBody>
          <a:bodyPr/>
          <a:lstStyle/>
          <a:p>
            <a:r>
              <a:rPr lang="th-TH" b="1">
                <a:latin typeface="Angsana New" panose="02020603050405020304" pitchFamily="18" charset="-34"/>
              </a:rPr>
              <a:t>โดย</a:t>
            </a:r>
          </a:p>
          <a:p>
            <a:r>
              <a:rPr lang="th-TH" b="1">
                <a:latin typeface="Angsana New" panose="02020603050405020304" pitchFamily="18" charset="-34"/>
              </a:rPr>
              <a:t>อ.เทอดศักดิ์ ไป่จันทึก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23250" cy="563563"/>
          </a:xfrm>
        </p:spPr>
        <p:txBody>
          <a:bodyPr/>
          <a:lstStyle/>
          <a:p>
            <a:pPr algn="ctr"/>
            <a:r>
              <a:rPr lang="th-TH" sz="4400">
                <a:cs typeface="Angsana New" panose="02020603050405020304" pitchFamily="18" charset="-34"/>
              </a:rPr>
              <a:t>อาณาจักรโรมันตะวันออก - ตะวันตก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h-TH" dirty="0">
                <a:cs typeface="Angsana New" panose="02020603050405020304" pitchFamily="18" charset="-34"/>
              </a:rPr>
              <a:t>	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- จักรพรรดิคอนสแตนติน ย้ายอาณาจักรโรมัน มาอยู่ที่ไบแซนทีน เมื่อ 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ค.ศ.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330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เรียกว่า “โรมันตะวันออก” จนถึงปี ค.ศ.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1453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	- กรุงโรมถูกอนารยชนเยอรมัน เข้าครอบครองตั้งแต่ ค.ศ.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476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เรียกว่า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 “จักรวรรดิโรมันตะวันตก”</a:t>
            </a:r>
            <a:endParaRPr lang="en-US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	-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พวกอนารยชนชาว แฟรงค์ ได้ยอมรับศาสนาคริสต์ และได้สถาปนา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ราชวงศ์เมโรวิงเจียนขึ้นราว ค.ศ.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480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	- ค.ศ.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800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กษัตริย์ชาวแฟรงค์ ชื่อพระเจ้าชาร์ล เลอมาญ ประกาศราชวงศ์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คาโลริงเจียน และสถาปนากรุงโรม เป็นอาณาจักรโรมันอันศักดิ์สิทธิ์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94688" cy="563563"/>
          </a:xfrm>
        </p:spPr>
        <p:txBody>
          <a:bodyPr/>
          <a:lstStyle/>
          <a:p>
            <a:pPr algn="ctr"/>
            <a:r>
              <a:rPr lang="th-TH" sz="4000">
                <a:cs typeface="Angsana New" panose="02020603050405020304" pitchFamily="18" charset="-34"/>
              </a:rPr>
              <a:t>อิทธิพลของศาสนาคริสต์และระบบศักดินาสวามิภักดิ์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h-TH">
                <a:cs typeface="Angsana New" panose="02020603050405020304" pitchFamily="18" charset="-34"/>
              </a:rPr>
              <a:t>	- การยอมรับอำนาจของคริสตศาสนาของกษัตริย์โรมันตะวันออก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cs typeface="Angsana New" panose="02020603050405020304" pitchFamily="18" charset="-34"/>
              </a:rPr>
              <a:t>	- การรุกรานจากชนชาติอื่นๆ หลังชาร์ล เลอมาญสิ้นพระชนม์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cs typeface="Angsana New" panose="02020603050405020304" pitchFamily="18" charset="-34"/>
              </a:rPr>
              <a:t>	- การพยายามสร้างอำนาจของขุนนางในการดุลอำนาจกับกษัตริย์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cs typeface="Angsana New" panose="02020603050405020304" pitchFamily="18" charset="-34"/>
              </a:rPr>
              <a:t>	- ระบบศักดินาสวามิภักดิ์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cs typeface="Angsana New" panose="02020603050405020304" pitchFamily="18" charset="-34"/>
              </a:rPr>
              <a:t>	</a:t>
            </a:r>
            <a:r>
              <a:rPr lang="en-US">
                <a:latin typeface="Angsana New" panose="02020603050405020304" pitchFamily="18" charset="-34"/>
                <a:cs typeface="Angsana New" panose="02020603050405020304" pitchFamily="18" charset="-34"/>
              </a:rPr>
              <a:t>1) </a:t>
            </a: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กษัตริย์เจ้าแผ่นดิน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>
                <a:latin typeface="Angsana New" panose="02020603050405020304" pitchFamily="18" charset="-34"/>
                <a:cs typeface="Angsana New" panose="02020603050405020304" pitchFamily="18" charset="-34"/>
              </a:rPr>
              <a:t>2) </a:t>
            </a: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ขุนนาง (ผู้รับมอบ และผู้มอบที่ดิน)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>
                <a:latin typeface="Angsana New" panose="02020603050405020304" pitchFamily="18" charset="-34"/>
                <a:cs typeface="Angsana New" panose="02020603050405020304" pitchFamily="18" charset="-34"/>
              </a:rPr>
              <a:t>3) </a:t>
            </a: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ประชาชนที่พึ่งอำนาจขุนนาง (ผู้รับที่ดิน)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151813" cy="563563"/>
          </a:xfrm>
        </p:spPr>
        <p:txBody>
          <a:bodyPr/>
          <a:lstStyle/>
          <a:p>
            <a:pPr algn="ctr"/>
            <a:r>
              <a:rPr lang="th-TH" sz="4400">
                <a:cs typeface="Angsana New" panose="02020603050405020304" pitchFamily="18" charset="-34"/>
              </a:rPr>
              <a:t>โครงสร้างทางสังคมในยุคกลาง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h-TH">
                <a:cs typeface="Angsana New" panose="02020603050405020304" pitchFamily="18" charset="-34"/>
              </a:rPr>
              <a:t>	</a:t>
            </a:r>
            <a:r>
              <a:rPr lang="en-US">
                <a:latin typeface="Angsana New" panose="02020603050405020304" pitchFamily="18" charset="-34"/>
                <a:cs typeface="Angsana New" panose="02020603050405020304" pitchFamily="18" charset="-34"/>
              </a:rPr>
              <a:t>1.</a:t>
            </a: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กษัตริย์ (อำนาจน้อย)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>
                <a:latin typeface="Angsana New" panose="02020603050405020304" pitchFamily="18" charset="-34"/>
                <a:cs typeface="Angsana New" panose="02020603050405020304" pitchFamily="18" charset="-34"/>
              </a:rPr>
              <a:t>2.</a:t>
            </a: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ขุนนางผู้ครองที่ดิน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เสรีชน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ข้าติดที่ดิน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>
                <a:latin typeface="Angsana New" panose="02020603050405020304" pitchFamily="18" charset="-34"/>
                <a:cs typeface="Angsana New" panose="02020603050405020304" pitchFamily="18" charset="-34"/>
              </a:rPr>
              <a:t>5. </a:t>
            </a: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ทาส</a:t>
            </a:r>
          </a:p>
          <a:p>
            <a:pPr>
              <a:buFont typeface="Wingdings" panose="05000000000000000000" pitchFamily="2" charset="2"/>
              <a:buNone/>
            </a:pP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	ชนชั้นพิเศษคือ พระ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007350" cy="563563"/>
          </a:xfrm>
        </p:spPr>
        <p:txBody>
          <a:bodyPr/>
          <a:lstStyle/>
          <a:p>
            <a:pPr algn="ctr"/>
            <a:r>
              <a:rPr lang="th-TH" sz="4000"/>
              <a:t>สงครามครูเสด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การต่อสู้ระหว่างชาวคริสต์และมุสลิม ช่วง ศ.ที่ 11-13</a:t>
            </a:r>
          </a:p>
          <a:p>
            <a:pPr>
              <a:defRPr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ผลกระทบของสงคราม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ระบบศักดินาสวาภักดิ์อ่อนแอลง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การฟื้นตัวทางการค้า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เมืองทางการค้าขยายตัว เริ่มต้นของขบวนการฟื้นฟูศิลปวัฒนธรรม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0A69CB79-C678-4707-93DA-294CF228025F}" type="slidenum">
              <a:rPr lang="en-US">
                <a:solidFill>
                  <a:schemeClr val="bg1"/>
                </a:solidFill>
              </a:rPr>
              <a:pPr/>
              <a:t>5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188tgp_cooperation_light">
  <a:themeElements>
    <a:clrScheme name="2_188tgp_cooperation_light 3">
      <a:dk1>
        <a:srgbClr val="000000"/>
      </a:dk1>
      <a:lt1>
        <a:srgbClr val="FFFFFF"/>
      </a:lt1>
      <a:dk2>
        <a:srgbClr val="37399B"/>
      </a:dk2>
      <a:lt2>
        <a:srgbClr val="C0C0C0"/>
      </a:lt2>
      <a:accent1>
        <a:srgbClr val="699DE9"/>
      </a:accent1>
      <a:accent2>
        <a:srgbClr val="E3663F"/>
      </a:accent2>
      <a:accent3>
        <a:srgbClr val="FFFFFF"/>
      </a:accent3>
      <a:accent4>
        <a:srgbClr val="000000"/>
      </a:accent4>
      <a:accent5>
        <a:srgbClr val="B9CCF2"/>
      </a:accent5>
      <a:accent6>
        <a:srgbClr val="CE5C38"/>
      </a:accent6>
      <a:hlink>
        <a:srgbClr val="7476DC"/>
      </a:hlink>
      <a:folHlink>
        <a:srgbClr val="7FB242"/>
      </a:folHlink>
    </a:clrScheme>
    <a:fontScheme name="2_188tgp_cooperation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1">
            <a:schemeClr val="tx1">
              <a:gamma/>
              <a:shade val="60000"/>
              <a:invGamma/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1">
            <a:schemeClr val="tx1">
              <a:gamma/>
              <a:shade val="60000"/>
              <a:invGamma/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2_188tgp_cooperation_light 1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F4EE6"/>
        </a:accent1>
        <a:accent2>
          <a:srgbClr val="69BFF9"/>
        </a:accent2>
        <a:accent3>
          <a:srgbClr val="FFFFFF"/>
        </a:accent3>
        <a:accent4>
          <a:srgbClr val="000000"/>
        </a:accent4>
        <a:accent5>
          <a:srgbClr val="BBB2F0"/>
        </a:accent5>
        <a:accent6>
          <a:srgbClr val="5EADE2"/>
        </a:accent6>
        <a:hlink>
          <a:srgbClr val="D17FB6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88tgp_cooperation_light 2">
        <a:dk1>
          <a:srgbClr val="000000"/>
        </a:dk1>
        <a:lt1>
          <a:srgbClr val="FFFFFF"/>
        </a:lt1>
        <a:dk2>
          <a:srgbClr val="165E86"/>
        </a:dk2>
        <a:lt2>
          <a:srgbClr val="969696"/>
        </a:lt2>
        <a:accent1>
          <a:srgbClr val="33C5A9"/>
        </a:accent1>
        <a:accent2>
          <a:srgbClr val="90DE88"/>
        </a:accent2>
        <a:accent3>
          <a:srgbClr val="FFFFFF"/>
        </a:accent3>
        <a:accent4>
          <a:srgbClr val="000000"/>
        </a:accent4>
        <a:accent5>
          <a:srgbClr val="ADDFD1"/>
        </a:accent5>
        <a:accent6>
          <a:srgbClr val="82C97B"/>
        </a:accent6>
        <a:hlink>
          <a:srgbClr val="7D96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88tgp_cooperation_light 3">
        <a:dk1>
          <a:srgbClr val="000000"/>
        </a:dk1>
        <a:lt1>
          <a:srgbClr val="FFFFFF"/>
        </a:lt1>
        <a:dk2>
          <a:srgbClr val="37399B"/>
        </a:dk2>
        <a:lt2>
          <a:srgbClr val="C0C0C0"/>
        </a:lt2>
        <a:accent1>
          <a:srgbClr val="699DE9"/>
        </a:accent1>
        <a:accent2>
          <a:srgbClr val="E3663F"/>
        </a:accent2>
        <a:accent3>
          <a:srgbClr val="FFFFFF"/>
        </a:accent3>
        <a:accent4>
          <a:srgbClr val="000000"/>
        </a:accent4>
        <a:accent5>
          <a:srgbClr val="B9CCF2"/>
        </a:accent5>
        <a:accent6>
          <a:srgbClr val="CE5C38"/>
        </a:accent6>
        <a:hlink>
          <a:srgbClr val="7476DC"/>
        </a:hlink>
        <a:folHlink>
          <a:srgbClr val="7FB24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188tgp_cooperation_light">
  <a:themeElements>
    <a:clrScheme name="1_188tgp_cooperation_light 3">
      <a:dk1>
        <a:srgbClr val="000000"/>
      </a:dk1>
      <a:lt1>
        <a:srgbClr val="FFFFFF"/>
      </a:lt1>
      <a:dk2>
        <a:srgbClr val="37399B"/>
      </a:dk2>
      <a:lt2>
        <a:srgbClr val="C0C0C0"/>
      </a:lt2>
      <a:accent1>
        <a:srgbClr val="699DE9"/>
      </a:accent1>
      <a:accent2>
        <a:srgbClr val="E3663F"/>
      </a:accent2>
      <a:accent3>
        <a:srgbClr val="FFFFFF"/>
      </a:accent3>
      <a:accent4>
        <a:srgbClr val="000000"/>
      </a:accent4>
      <a:accent5>
        <a:srgbClr val="B9CCF2"/>
      </a:accent5>
      <a:accent6>
        <a:srgbClr val="CE5C38"/>
      </a:accent6>
      <a:hlink>
        <a:srgbClr val="7476DC"/>
      </a:hlink>
      <a:folHlink>
        <a:srgbClr val="7FB242"/>
      </a:folHlink>
    </a:clrScheme>
    <a:fontScheme name="1_188tgp_cooperation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1">
            <a:schemeClr val="tx1">
              <a:gamma/>
              <a:shade val="60000"/>
              <a:invGamma/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1">
            <a:schemeClr val="tx1">
              <a:gamma/>
              <a:shade val="60000"/>
              <a:invGamma/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1_188tgp_cooperation_light 1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F4EE6"/>
        </a:accent1>
        <a:accent2>
          <a:srgbClr val="69BFF9"/>
        </a:accent2>
        <a:accent3>
          <a:srgbClr val="FFFFFF"/>
        </a:accent3>
        <a:accent4>
          <a:srgbClr val="000000"/>
        </a:accent4>
        <a:accent5>
          <a:srgbClr val="BBB2F0"/>
        </a:accent5>
        <a:accent6>
          <a:srgbClr val="5EADE2"/>
        </a:accent6>
        <a:hlink>
          <a:srgbClr val="D17FB6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88tgp_cooperation_light 2">
        <a:dk1>
          <a:srgbClr val="000000"/>
        </a:dk1>
        <a:lt1>
          <a:srgbClr val="FFFFFF"/>
        </a:lt1>
        <a:dk2>
          <a:srgbClr val="165E86"/>
        </a:dk2>
        <a:lt2>
          <a:srgbClr val="969696"/>
        </a:lt2>
        <a:accent1>
          <a:srgbClr val="33C5A9"/>
        </a:accent1>
        <a:accent2>
          <a:srgbClr val="90DE88"/>
        </a:accent2>
        <a:accent3>
          <a:srgbClr val="FFFFFF"/>
        </a:accent3>
        <a:accent4>
          <a:srgbClr val="000000"/>
        </a:accent4>
        <a:accent5>
          <a:srgbClr val="ADDFD1"/>
        </a:accent5>
        <a:accent6>
          <a:srgbClr val="82C97B"/>
        </a:accent6>
        <a:hlink>
          <a:srgbClr val="7D96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88tgp_cooperation_light 3">
        <a:dk1>
          <a:srgbClr val="000000"/>
        </a:dk1>
        <a:lt1>
          <a:srgbClr val="FFFFFF"/>
        </a:lt1>
        <a:dk2>
          <a:srgbClr val="37399B"/>
        </a:dk2>
        <a:lt2>
          <a:srgbClr val="C0C0C0"/>
        </a:lt2>
        <a:accent1>
          <a:srgbClr val="699DE9"/>
        </a:accent1>
        <a:accent2>
          <a:srgbClr val="E3663F"/>
        </a:accent2>
        <a:accent3>
          <a:srgbClr val="FFFFFF"/>
        </a:accent3>
        <a:accent4>
          <a:srgbClr val="000000"/>
        </a:accent4>
        <a:accent5>
          <a:srgbClr val="B9CCF2"/>
        </a:accent5>
        <a:accent6>
          <a:srgbClr val="CE5C38"/>
        </a:accent6>
        <a:hlink>
          <a:srgbClr val="7476DC"/>
        </a:hlink>
        <a:folHlink>
          <a:srgbClr val="7FB24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การปกครองใน sea</Template>
  <TotalTime>606</TotalTime>
  <Words>285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Angsana New</vt:lpstr>
      <vt:lpstr>Arial</vt:lpstr>
      <vt:lpstr>Wingdings</vt:lpstr>
      <vt:lpstr>2_188tgp_cooperation_light</vt:lpstr>
      <vt:lpstr>1_188tgp_cooperation_light</vt:lpstr>
      <vt:lpstr>ยุโรปสมัยกลาง (กลางศตวรรษที่ 5 – ค.ศ. 1500)</vt:lpstr>
      <vt:lpstr>อาณาจักรโรมันตะวันออก - ตะวันตก</vt:lpstr>
      <vt:lpstr>อิทธิพลของศาสนาคริสต์และระบบศักดินาสวามิภักดิ์</vt:lpstr>
      <vt:lpstr>โครงสร้างทางสังคมในยุคกลาง</vt:lpstr>
      <vt:lpstr>สงครามครูเสด</vt:lpstr>
    </vt:vector>
  </TitlesOfParts>
  <Company>- ETH0 -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ยุโรปสมัยกลาง (กลางศตวรรษที่ 5 – ค.ศ. 1500)</dc:title>
  <dc:creator>HomeUser</dc:creator>
  <cp:lastModifiedBy>Jean Jacques Rousseau</cp:lastModifiedBy>
  <cp:revision>36</cp:revision>
  <dcterms:created xsi:type="dcterms:W3CDTF">2011-06-14T03:14:03Z</dcterms:created>
  <dcterms:modified xsi:type="dcterms:W3CDTF">2020-03-30T04:52:45Z</dcterms:modified>
</cp:coreProperties>
</file>