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91" r:id="rId2"/>
    <p:sldId id="592" r:id="rId3"/>
    <p:sldId id="594" r:id="rId4"/>
    <p:sldId id="596" r:id="rId5"/>
    <p:sldId id="598" r:id="rId6"/>
    <p:sldId id="606" r:id="rId7"/>
    <p:sldId id="600" r:id="rId8"/>
    <p:sldId id="604" r:id="rId9"/>
    <p:sldId id="608" r:id="rId10"/>
    <p:sldId id="611" r:id="rId11"/>
    <p:sldId id="613" r:id="rId12"/>
    <p:sldId id="615" r:id="rId13"/>
    <p:sldId id="617" r:id="rId14"/>
    <p:sldId id="619" r:id="rId15"/>
    <p:sldId id="621" r:id="rId16"/>
    <p:sldId id="623" r:id="rId17"/>
    <p:sldId id="625" r:id="rId18"/>
    <p:sldId id="627" r:id="rId19"/>
    <p:sldId id="629" r:id="rId20"/>
    <p:sldId id="609" r:id="rId21"/>
    <p:sldId id="631" r:id="rId22"/>
    <p:sldId id="633" r:id="rId23"/>
    <p:sldId id="635" r:id="rId24"/>
    <p:sldId id="637" r:id="rId25"/>
    <p:sldId id="639" r:id="rId26"/>
    <p:sldId id="641" r:id="rId27"/>
    <p:sldId id="643" r:id="rId28"/>
    <p:sldId id="645" r:id="rId29"/>
    <p:sldId id="647" r:id="rId30"/>
    <p:sldId id="651" r:id="rId31"/>
    <p:sldId id="653" r:id="rId32"/>
    <p:sldId id="655" r:id="rId33"/>
    <p:sldId id="657" r:id="rId34"/>
    <p:sldId id="659" r:id="rId35"/>
    <p:sldId id="661" r:id="rId36"/>
    <p:sldId id="663" r:id="rId37"/>
    <p:sldId id="665" r:id="rId38"/>
    <p:sldId id="667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ส่วนเริ่มต้น" id="{BCB5726C-3985-43D6-B52D-A9823FE16DC3}">
          <p14:sldIdLst>
            <p14:sldId id="5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FF"/>
    <a:srgbClr val="0000CC"/>
    <a:srgbClr val="FFCCCC"/>
    <a:srgbClr val="FF99FF"/>
    <a:srgbClr val="CCFFFF"/>
    <a:srgbClr val="FFFFFF"/>
    <a:srgbClr val="9933FF"/>
    <a:srgbClr val="66FFFF"/>
    <a:srgbClr val="0066FF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สไตล์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ลักษณะ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9110" autoAdjust="0"/>
  </p:normalViewPr>
  <p:slideViewPr>
    <p:cSldViewPr snapToGrid="0">
      <p:cViewPr varScale="1">
        <p:scale>
          <a:sx n="72" d="100"/>
          <a:sy n="72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10077-E0E1-4415-930E-2B9757FCF12E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915EF-C6AE-48C0-B659-52133F3424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5760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ตัวยึดหัวกระดาษ 3"/>
          <p:cNvSpPr>
            <a:spLocks noGrp="1"/>
          </p:cNvSpPr>
          <p:nvPr>
            <p:ph type="hdr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h-TH" smtClean="0"/>
              <a:t>การบริหารความเสี่ยง</a:t>
            </a:r>
            <a:endParaRPr lang="en-US" smtClean="0"/>
          </a:p>
        </p:txBody>
      </p:sp>
      <p:sp>
        <p:nvSpPr>
          <p:cNvPr id="56325" name="ตัวยึดท้ายกระดาษ 4"/>
          <p:cNvSpPr>
            <a:spLocks noGrp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h-TH" smtClean="0"/>
              <a:t>กรมบัญชีกลาง</a:t>
            </a:r>
            <a:endParaRPr lang="en-US" smtClean="0"/>
          </a:p>
        </p:txBody>
      </p:sp>
      <p:sp>
        <p:nvSpPr>
          <p:cNvPr id="7680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0B2A71-22AD-4512-9429-AAE32D97C5EF}" type="slidenum">
              <a:rPr lang="en-US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02D53-52FC-4026-9DF7-133DB46286B8}" type="slidenum">
              <a:rPr lang="en-US" smtClean="0"/>
              <a:pPr/>
              <a:t>16</a:t>
            </a:fld>
            <a:endParaRPr lang="th-TH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3643" y="8684826"/>
            <a:ext cx="2972724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D5B7E0-EF6E-4C32-84A5-1AC6C9E3C587}" type="slidenum">
              <a:rPr lang="en-GB" sz="1200">
                <a:cs typeface="Arial" pitchFamily="34" charset="0"/>
              </a:rPr>
              <a:pPr algn="r"/>
              <a:t>16</a:t>
            </a:fld>
            <a:endParaRPr lang="en-GB" sz="1200">
              <a:cs typeface="Arial" pitchFamily="34" charset="0"/>
            </a:endParaRPr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9901" y="685838"/>
            <a:ext cx="5101463" cy="342918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sz="140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F85CD-ABAB-4B8F-9A1E-940931AC5217}" type="slidenum">
              <a:rPr lang="en-US" smtClean="0"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h-TH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15" tIns="45508" rIns="91015" bIns="45508" anchor="b"/>
          <a:lstStyle/>
          <a:p>
            <a:pPr algn="r" defTabSz="911225"/>
            <a:fld id="{2DDD8138-B0E8-4AEB-8794-276D0F91F71E}" type="slidenum">
              <a:rPr lang="en-US" sz="1200">
                <a:latin typeface="Calibri" pitchFamily="34" charset="0"/>
                <a:cs typeface="DilleniaUPC" pitchFamily="18" charset="-34"/>
              </a:rPr>
              <a:pPr algn="r" defTabSz="911225"/>
              <a:t>23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6388"/>
          </a:xfrm>
          <a:noFill/>
        </p:spPr>
        <p:txBody>
          <a:bodyPr wrap="square" lIns="91015" tIns="45508" rIns="91015" bIns="4550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31639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19279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5609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363200" cy="533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54356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6248401" y="1295400"/>
            <a:ext cx="5435600" cy="2400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6248401" y="3848100"/>
            <a:ext cx="5435600" cy="2400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1963-6EE3-4BDA-81FC-42DBA194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914400" y="768350"/>
            <a:ext cx="10363200" cy="532765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F750-367F-4561-982E-C29D727D13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66927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12621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82783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13738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86401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151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6389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38812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9716-9DC3-464A-9034-202269A84C78}" type="datetimeFigureOut">
              <a:rPr lang="th-TH" smtClean="0"/>
              <a:pPr/>
              <a:t>01/04/63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A07C-FD88-4A04-BC6F-1631283BF78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603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anyalalun.2522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h.wikipedia.org/w/index.php?title=%E0%B9%82%E0%B8%AD%E0%B8%81%E0%B8%B2%E0%B8%AA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.wikipedia.org/w/index.php?title=%E0%B8%AD%E0%B8%B8%E0%B8%9B%E0%B8%AA%E0%B8%A3%E0%B8%A3%E0%B8%84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รูปภาพ 1"/>
          <p:cNvPicPr>
            <a:picLocks noChangeAspect="1" noChangeArrowheads="1"/>
          </p:cNvPicPr>
          <p:nvPr/>
        </p:nvPicPr>
        <p:blipFill>
          <a:blip r:embed="rId2"/>
          <a:srcRect l="25055" t="20764" r="28610" b="16162"/>
          <a:stretch>
            <a:fillRect/>
          </a:stretch>
        </p:blipFill>
        <p:spPr bwMode="auto">
          <a:xfrm>
            <a:off x="1107292" y="622852"/>
            <a:ext cx="11084708" cy="62351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381500" y="642938"/>
            <a:ext cx="6572251" cy="1071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defRPr/>
            </a:pPr>
            <a:r>
              <a:rPr lang="th-TH" dirty="0" err="1">
                <a:solidFill>
                  <a:schemeClr val="tx1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พย.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1</a:t>
            </a:r>
            <a:r>
              <a:rPr lang="en-US" dirty="0">
                <a:solidFill>
                  <a:schemeClr val="tx1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432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วิชาชีพการพยาบาลและแนวโน้ม </a:t>
            </a:r>
            <a:endParaRPr lang="en-US" dirty="0">
              <a:solidFill>
                <a:schemeClr val="tx1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  <a:p>
            <a:pPr indent="457200">
              <a:defRPr/>
            </a:pPr>
            <a:r>
              <a:rPr lang="en-US" dirty="0">
                <a:solidFill>
                  <a:schemeClr val="tx1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Professional Nursing and Trends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26247" y="4323731"/>
            <a:ext cx="8477249" cy="17859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อาจารย์ผู้รับผิดชอบรายวิชา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อาจารย์ </a:t>
            </a:r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อณัญญา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ลา</a:t>
            </a:r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ลุน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เบอร์โทรศัพท์ 0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62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651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4996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Email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hlinkClick r:id="rId3"/>
              </a:rPr>
              <a:t>ananyalalun.2522@gmail.com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43933" y="0"/>
            <a:ext cx="10972800" cy="1143000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 (SWOT 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41438"/>
            <a:ext cx="11283949" cy="5327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  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Strengths (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จุดแข็ง) เป็นการพิจารณาข้อดีหรือจุดเด่นที่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เกี่ยวกับหน่วยงาน/องค์กร/บริษัทและ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ปัจจัยภายใน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ที่หน่วยงาน/องค์กร/บริษัทสามารถ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ควบคุมได้ และนำมาใช้ในการวางแผนกลยุทธ์การตลาด ตัวอย่างของจุดแข็ง ได้แก่</a:t>
            </a:r>
          </a:p>
          <a:p>
            <a:pPr marL="109728" indent="0">
              <a:buFontTx/>
              <a:buNone/>
              <a:defRPr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สินค้ามีคุณภาพดี                   – ความชำนาญของบุคลากร</a:t>
            </a:r>
            <a:br>
              <a:rPr lang="th-TH" sz="30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บรรจุภัณฑ์ทันสมัย                 – ความแข็งแกร่ง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ขององค์กร/วิชาชีพ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0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เครื่องมือที่มีประสิทธิภาพ        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ทำเลที่ตั้งของกิจการที่เหมาะสม</a:t>
            </a:r>
            <a:br>
              <a:rPr lang="th-TH" sz="30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มีการประชาสัมพันธ์ที่ดี          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ระบบตรวจสอบคุณภาพที่ทันสมัย</a:t>
            </a:r>
            <a:br>
              <a:rPr lang="th-TH" sz="30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ส่วนแบ่งทางการตลาดสูง        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ภาพพจน์ของสินค้าและบริษัทดี</a:t>
            </a:r>
            <a:br>
              <a:rPr lang="th-TH" sz="30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ต้นทุนการผลิตสินค้าต่ำ            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มีการผลิตอย่างต่อเนื่อง</a:t>
            </a:r>
            <a:br>
              <a:rPr lang="th-TH" sz="30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– มีความสามารถสร้างความพึงพอใจให้กับลูกค้า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43933" y="0"/>
            <a:ext cx="10972800" cy="1143000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 (SWOT 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41438"/>
            <a:ext cx="11283949" cy="5327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 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Weaknesses (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จุดอ่อน) เป็นการพิจารณาข้อเสียหรือจุดด้อยหรือข้อบกพร่องที่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อยู่  ภายในบริษัท/ผลิตภัณฑ์/หน่วยงาน/องค์กร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ซึ่งเป็นปัจจัย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ที่สามารถ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ควบคุมได้และ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บริษัทผลิตภัณฑ์/หน่วยงาน/องค์กร จำเป็นต้อง ปรับปรุง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แก้ไข ตัวอย่างของจุดอ่อน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ได้แก่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FontTx/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สินค้ามีให้เลือกน้อย                         – ราคาสินค้าแพงกว่าคู่แข่งขัน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รูปแบบสินค้าไม่ทันสมัย                    – เงินทุนไม่เพียงพอ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กำลังการผลิตต่ำ                              –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เจ้าหน้าที่ไม่เก่งภาษาอังกฤษ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ต้นทุนการผลิตสูง                             – จำนวนแรงงานไม่เพียงพอ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ช่องทางการจัดจำหน่ายไม่เพียงพอ   – ไม่มีงบประการการโฆษณา</a:t>
            </a:r>
          </a:p>
          <a:p>
            <a:pPr marL="109728" indent="0">
              <a:buFontTx/>
              <a:buNone/>
              <a:defRPr/>
            </a:pPr>
            <a:r>
              <a:rPr lang="en-US" dirty="0"/>
              <a:t> </a:t>
            </a:r>
            <a:endParaRPr lang="th-TH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43933" y="0"/>
            <a:ext cx="10972800" cy="1143000"/>
          </a:xfrm>
        </p:spPr>
        <p:txBody>
          <a:bodyPr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SWOT (SWOT 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41438"/>
            <a:ext cx="10972800" cy="5327650"/>
          </a:xfrm>
          <a:solidFill>
            <a:srgbClr val="FFFFCD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 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Opportunities 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โอกาส) เป็นการพิจารณาถึงข้อได้เปรียบของกิจการหรือ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ของผลิตภัณฑ์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ที่มีเหนือกว่าคู่แข่งขัน ซึ่งเป็นปัจจัยที่อยู่ภายนอกที่เอื้ออำนวยประโยชน์ต่อ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บริษัท/องค์กร ฯลฯ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ให้นำไปใช้ในการวางแผนกลยุทธ์ทางการตลาด ตัวอย่างของโอกาส ได้แก่</a:t>
            </a:r>
          </a:p>
          <a:p>
            <a:pPr marL="109728" indent="0">
              <a:buFontTx/>
              <a:buNone/>
              <a:defRPr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– การแข่งขันยังมีน้อย                         – คู่แข่งขันเลิกกิจการ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– จำนวนผู้บริโภคเพิ่มมากขึ้น               – การเติบโตของตลาดอย่างต่อเนื่อง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ได้รับการส่งเสริมจากรัฐบาล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           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– ทัศนคติที่ดีต่อ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สินค้า/การบริการของผู้รับบริการ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– เศรษฐกิจมีอัตราเจริญเติบโตสูงขึ้น  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– มีคนกลางที่ช่วยจัดจำหน่ายมาก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– เทคโนโลยีหรือวิชาการใหม่ที่เอื้ออำนวยประโยชน์ต่อธุรกิจ</a:t>
            </a:r>
          </a:p>
          <a:p>
            <a:pPr marL="109728" indent="0">
              <a:buFontTx/>
              <a:buNone/>
              <a:defRPr/>
            </a:pPr>
            <a:r>
              <a:rPr lang="th-TH" dirty="0"/>
              <a:t/>
            </a:r>
            <a:br>
              <a:rPr lang="th-TH" dirty="0"/>
            </a:br>
            <a:r>
              <a:rPr lang="en-US" dirty="0"/>
              <a:t> </a:t>
            </a:r>
            <a:endParaRPr lang="th-TH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3933" y="0"/>
            <a:ext cx="10972800" cy="1143000"/>
          </a:xfrm>
        </p:spPr>
        <p:txBody>
          <a:bodyPr/>
          <a:lstStyle/>
          <a:p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SWOT (SWOT 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41438"/>
            <a:ext cx="10972800" cy="5327650"/>
          </a:xfrm>
          <a:solidFill>
            <a:schemeClr val="accent3">
              <a:lumMod val="8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 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Threats (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อุปสรรค) เป็นการพิจารณาข้อเสียเปรียบ ข้อจำกัด หรือปัญหาที่อยู่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ภายนอก  กิจการ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และเป็นอุปสรรคที่มีผลกระทบต่อ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บริษัท/องค์กร ฯลฯ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เป็นปัจจัยภายนอกที่ไม่สามารถควบคุมได้ตัวอย่างของข้อจำกัด ได้แก่</a:t>
            </a:r>
          </a:p>
          <a:p>
            <a:pPr marL="109728" indent="0">
              <a:buFontTx/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ราคาของต้นทุนวัตถุดิบสูงขึ้น               – คู่แข่งขันรายใหม่เข้ามาในตลาด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มีกฎหมายหรือระเบียบข้อบังคับใหม่   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คู่แข่งขันทุ่มการโฆษณาสูง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มีสินค้าที่ใช้ทดแทนกันได้                  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สินค้าถูกกดราคาจากคนกลาง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เศรษฐกิจอยู่ในขั้นตกต่ำ                     – ผู้บริโภคเปลี่ยนแปลงรสนิยม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– จำนวนผู้บริโภคลดน้อยลง</a:t>
            </a:r>
          </a:p>
          <a:p>
            <a:pPr>
              <a:buNone/>
              <a:defRPr/>
            </a:pPr>
            <a:r>
              <a:rPr lang="en-US" dirty="0"/>
              <a:t> </a:t>
            </a:r>
            <a:endParaRPr lang="th-TH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r>
              <a:rPr lang="th-TH" sz="5400" b="1" smtClean="0">
                <a:latin typeface="Angsana New" pitchFamily="18" charset="-34"/>
              </a:rPr>
              <a:t> </a:t>
            </a:r>
            <a:r>
              <a:rPr lang="en-US" b="1" smtClean="0">
                <a:latin typeface="Angsana New" pitchFamily="18" charset="-34"/>
              </a:rPr>
              <a:t>SWOT</a:t>
            </a:r>
            <a:endParaRPr lang="en-US" smtClean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220133" y="3074989"/>
            <a:ext cx="1634067" cy="7191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th-TH" sz="44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222251" y="2960689"/>
            <a:ext cx="163406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cs typeface="Angsana New" pitchFamily="18" charset="-34"/>
              </a:rPr>
              <a:t>กำหนดภารกิจและวัตถุประสงค์ขององค์กร</a:t>
            </a:r>
            <a:endParaRPr lang="en-US" sz="1800" b="1">
              <a:cs typeface="Angsana New" pitchFamily="18" charset="-34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2334685" y="2282825"/>
            <a:ext cx="1536700" cy="7191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4734984" y="2282825"/>
            <a:ext cx="1439333" cy="7191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4734984" y="3794126"/>
            <a:ext cx="1439333" cy="79216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8671985" y="3074988"/>
            <a:ext cx="1246716" cy="6477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6752167" y="3074988"/>
            <a:ext cx="1246717" cy="6477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0591801" y="3074988"/>
            <a:ext cx="1248833" cy="6477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499" name="AutoShape 10"/>
          <p:cNvSpPr>
            <a:spLocks noChangeArrowheads="1"/>
          </p:cNvSpPr>
          <p:nvPr/>
        </p:nvSpPr>
        <p:spPr bwMode="auto">
          <a:xfrm>
            <a:off x="8191500" y="3289300"/>
            <a:ext cx="383117" cy="217488"/>
          </a:xfrm>
          <a:prstGeom prst="rightArrow">
            <a:avLst>
              <a:gd name="adj1" fmla="val 50000"/>
              <a:gd name="adj2" fmla="val 3302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00" name="AutoShape 11"/>
          <p:cNvSpPr>
            <a:spLocks noChangeArrowheads="1"/>
          </p:cNvSpPr>
          <p:nvPr/>
        </p:nvSpPr>
        <p:spPr bwMode="auto">
          <a:xfrm>
            <a:off x="10109201" y="3290889"/>
            <a:ext cx="387351" cy="217487"/>
          </a:xfrm>
          <a:prstGeom prst="rightArrow">
            <a:avLst>
              <a:gd name="adj1" fmla="val 50000"/>
              <a:gd name="adj2" fmla="val 33394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01" name="AutoShape 12"/>
          <p:cNvSpPr>
            <a:spLocks noChangeArrowheads="1"/>
          </p:cNvSpPr>
          <p:nvPr/>
        </p:nvSpPr>
        <p:spPr bwMode="auto">
          <a:xfrm rot="2752549">
            <a:off x="6312430" y="2595034"/>
            <a:ext cx="441325" cy="289984"/>
          </a:xfrm>
          <a:prstGeom prst="rightArrow">
            <a:avLst>
              <a:gd name="adj1" fmla="val 50000"/>
              <a:gd name="adj2" fmla="val 507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02" name="AutoShape 13"/>
          <p:cNvSpPr>
            <a:spLocks noChangeArrowheads="1"/>
          </p:cNvSpPr>
          <p:nvPr/>
        </p:nvSpPr>
        <p:spPr bwMode="auto">
          <a:xfrm rot="-2045568">
            <a:off x="6278034" y="3884614"/>
            <a:ext cx="575733" cy="217487"/>
          </a:xfrm>
          <a:prstGeom prst="right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671985" y="3074989"/>
            <a:ext cx="1248833" cy="7016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000" b="1" dirty="0"/>
              <a:t>นำกลยุทธ์ ไปใช้</a:t>
            </a:r>
            <a:endParaRPr lang="en-US" sz="2000" b="1" dirty="0"/>
          </a:p>
        </p:txBody>
      </p:sp>
      <p:sp>
        <p:nvSpPr>
          <p:cNvPr id="63504" name="Text Box 15"/>
          <p:cNvSpPr txBox="1">
            <a:spLocks noChangeArrowheads="1"/>
          </p:cNvSpPr>
          <p:nvPr/>
        </p:nvSpPr>
        <p:spPr bwMode="auto">
          <a:xfrm>
            <a:off x="10477501" y="3201989"/>
            <a:ext cx="14943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ประเมินผล</a:t>
            </a:r>
            <a:endParaRPr lang="en-US" sz="20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505" name="Text Box 16"/>
          <p:cNvSpPr txBox="1">
            <a:spLocks noChangeArrowheads="1"/>
          </p:cNvSpPr>
          <p:nvPr/>
        </p:nvSpPr>
        <p:spPr bwMode="auto">
          <a:xfrm>
            <a:off x="6752167" y="3081339"/>
            <a:ext cx="124671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cs typeface="Angsana New" pitchFamily="18" charset="-34"/>
              </a:rPr>
              <a:t>กำหนด    กลยุทธ์</a:t>
            </a:r>
            <a:endParaRPr lang="en-US" sz="2000" b="1">
              <a:cs typeface="Angsana New" pitchFamily="18" charset="-34"/>
            </a:endParaRPr>
          </a:p>
        </p:txBody>
      </p:sp>
      <p:sp>
        <p:nvSpPr>
          <p:cNvPr id="63506" name="Text Box 17"/>
          <p:cNvSpPr txBox="1">
            <a:spLocks noChangeArrowheads="1"/>
          </p:cNvSpPr>
          <p:nvPr/>
        </p:nvSpPr>
        <p:spPr bwMode="auto">
          <a:xfrm>
            <a:off x="2239434" y="3113088"/>
            <a:ext cx="38396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 b="1">
                <a:latin typeface="Angsana New" pitchFamily="18" charset="-34"/>
                <a:cs typeface="Angsana New" pitchFamily="18" charset="-34"/>
              </a:rPr>
              <a:t>วิเคราะห์ด้วย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SWOT</a:t>
            </a:r>
          </a:p>
        </p:txBody>
      </p:sp>
      <p:sp>
        <p:nvSpPr>
          <p:cNvPr id="63507" name="AutoShape 18"/>
          <p:cNvSpPr>
            <a:spLocks noChangeArrowheads="1"/>
          </p:cNvSpPr>
          <p:nvPr/>
        </p:nvSpPr>
        <p:spPr bwMode="auto">
          <a:xfrm rot="-2194308">
            <a:off x="1758951" y="2713039"/>
            <a:ext cx="383116" cy="217487"/>
          </a:xfrm>
          <a:prstGeom prst="rightArrow">
            <a:avLst>
              <a:gd name="adj1" fmla="val 50000"/>
              <a:gd name="adj2" fmla="val 330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08" name="AutoShape 19"/>
          <p:cNvSpPr>
            <a:spLocks noChangeArrowheads="1"/>
          </p:cNvSpPr>
          <p:nvPr/>
        </p:nvSpPr>
        <p:spPr bwMode="auto">
          <a:xfrm rot="2596672">
            <a:off x="1758951" y="3937000"/>
            <a:ext cx="383116" cy="217488"/>
          </a:xfrm>
          <a:prstGeom prst="rightArrow">
            <a:avLst>
              <a:gd name="adj1" fmla="val 50000"/>
              <a:gd name="adj2" fmla="val 3302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09" name="Text Box 20"/>
          <p:cNvSpPr txBox="1">
            <a:spLocks noChangeArrowheads="1"/>
          </p:cNvSpPr>
          <p:nvPr/>
        </p:nvSpPr>
        <p:spPr bwMode="auto">
          <a:xfrm>
            <a:off x="2334685" y="2271714"/>
            <a:ext cx="1536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b="1">
                <a:latin typeface="Angsana New" pitchFamily="18" charset="-34"/>
                <a:cs typeface="Angsana New" pitchFamily="18" charset="-34"/>
              </a:rPr>
              <a:t>วิเคราะห์สภาพแวดล้อมภายนอก</a:t>
            </a:r>
            <a:endParaRPr lang="en-US" sz="16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510" name="AutoShape 21"/>
          <p:cNvSpPr>
            <a:spLocks noChangeArrowheads="1"/>
          </p:cNvSpPr>
          <p:nvPr/>
        </p:nvSpPr>
        <p:spPr bwMode="auto">
          <a:xfrm>
            <a:off x="3966633" y="2568575"/>
            <a:ext cx="577851" cy="217488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11" name="Text Box 22"/>
          <p:cNvSpPr txBox="1">
            <a:spLocks noChangeArrowheads="1"/>
          </p:cNvSpPr>
          <p:nvPr/>
        </p:nvSpPr>
        <p:spPr bwMode="auto">
          <a:xfrm>
            <a:off x="4734984" y="2286001"/>
            <a:ext cx="14393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latin typeface="Angsana New" pitchFamily="18" charset="-34"/>
                <a:cs typeface="Angsana New" pitchFamily="18" charset="-34"/>
              </a:rPr>
              <a:t>ค้นหา โอกาส / ภาวะคุกคาม</a:t>
            </a:r>
            <a:endParaRPr lang="en-US" sz="18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512" name="Text Box 23"/>
          <p:cNvSpPr txBox="1">
            <a:spLocks noChangeArrowheads="1"/>
          </p:cNvSpPr>
          <p:nvPr/>
        </p:nvSpPr>
        <p:spPr bwMode="auto">
          <a:xfrm>
            <a:off x="4734984" y="3902075"/>
            <a:ext cx="14393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latin typeface="Angsana New" pitchFamily="18" charset="-34"/>
                <a:cs typeface="Angsana New" pitchFamily="18" charset="-34"/>
              </a:rPr>
              <a:t>ค้นหา จุดแข็ง / จุดอ่อน</a:t>
            </a:r>
            <a:endParaRPr lang="en-US" sz="18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513" name="Rectangle 24"/>
          <p:cNvSpPr>
            <a:spLocks noChangeArrowheads="1"/>
          </p:cNvSpPr>
          <p:nvPr/>
        </p:nvSpPr>
        <p:spPr bwMode="auto">
          <a:xfrm>
            <a:off x="2334685" y="3794126"/>
            <a:ext cx="1536700" cy="79216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3514" name="Text Box 25"/>
          <p:cNvSpPr txBox="1">
            <a:spLocks noChangeArrowheads="1"/>
          </p:cNvSpPr>
          <p:nvPr/>
        </p:nvSpPr>
        <p:spPr bwMode="auto">
          <a:xfrm>
            <a:off x="2334685" y="3786189"/>
            <a:ext cx="15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latin typeface="Angsana New" pitchFamily="18" charset="-34"/>
                <a:cs typeface="Angsana New" pitchFamily="18" charset="-34"/>
              </a:rPr>
              <a:t>วิเคราะห์สภาพแวดล้อมภายใน</a:t>
            </a:r>
            <a:endParaRPr lang="en-US" sz="18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515" name="WordArt 26"/>
          <p:cNvSpPr>
            <a:spLocks noChangeArrowheads="1" noChangeShapeType="1" noTextEdit="1"/>
          </p:cNvSpPr>
          <p:nvPr/>
        </p:nvSpPr>
        <p:spPr bwMode="auto">
          <a:xfrm>
            <a:off x="895351" y="2570164"/>
            <a:ext cx="3048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1</a:t>
            </a:r>
          </a:p>
        </p:txBody>
      </p:sp>
      <p:sp>
        <p:nvSpPr>
          <p:cNvPr id="63516" name="WordArt 27"/>
          <p:cNvSpPr>
            <a:spLocks noChangeArrowheads="1" noChangeShapeType="1" noTextEdit="1"/>
          </p:cNvSpPr>
          <p:nvPr/>
        </p:nvSpPr>
        <p:spPr bwMode="auto">
          <a:xfrm>
            <a:off x="7213600" y="2570164"/>
            <a:ext cx="3048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3</a:t>
            </a:r>
          </a:p>
        </p:txBody>
      </p:sp>
      <p:sp>
        <p:nvSpPr>
          <p:cNvPr id="63517" name="WordArt 28"/>
          <p:cNvSpPr>
            <a:spLocks noChangeArrowheads="1" noChangeShapeType="1" noTextEdit="1"/>
          </p:cNvSpPr>
          <p:nvPr/>
        </p:nvSpPr>
        <p:spPr bwMode="auto">
          <a:xfrm>
            <a:off x="9038167" y="2570164"/>
            <a:ext cx="3048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4</a:t>
            </a:r>
          </a:p>
        </p:txBody>
      </p:sp>
      <p:sp>
        <p:nvSpPr>
          <p:cNvPr id="63518" name="WordArt 29"/>
          <p:cNvSpPr>
            <a:spLocks noChangeArrowheads="1" noChangeShapeType="1" noTextEdit="1"/>
          </p:cNvSpPr>
          <p:nvPr/>
        </p:nvSpPr>
        <p:spPr bwMode="auto">
          <a:xfrm>
            <a:off x="10957984" y="2570164"/>
            <a:ext cx="3048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5</a:t>
            </a:r>
          </a:p>
        </p:txBody>
      </p:sp>
      <p:sp>
        <p:nvSpPr>
          <p:cNvPr id="63519" name="AutoShape 30"/>
          <p:cNvSpPr>
            <a:spLocks noChangeArrowheads="1"/>
          </p:cNvSpPr>
          <p:nvPr/>
        </p:nvSpPr>
        <p:spPr bwMode="auto">
          <a:xfrm>
            <a:off x="3966633" y="4081464"/>
            <a:ext cx="577851" cy="217487"/>
          </a:xfrm>
          <a:prstGeom prst="rightArrow">
            <a:avLst>
              <a:gd name="adj1" fmla="val 50000"/>
              <a:gd name="adj2" fmla="val 4981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2" name="วงรี 61"/>
          <p:cNvSpPr/>
          <p:nvPr/>
        </p:nvSpPr>
        <p:spPr>
          <a:xfrm>
            <a:off x="0" y="785814"/>
            <a:ext cx="12192000" cy="55006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/>
          <p:cNvSpPr>
            <a:spLocks noChangeArrowheads="1"/>
          </p:cNvSpPr>
          <p:nvPr/>
        </p:nvSpPr>
        <p:spPr bwMode="auto">
          <a:xfrm>
            <a:off x="1422401" y="0"/>
            <a:ext cx="9150351" cy="641350"/>
          </a:xfrm>
          <a:prstGeom prst="rect">
            <a:avLst/>
          </a:prstGeom>
          <a:solidFill>
            <a:srgbClr val="B9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H SarabunPSK" pitchFamily="34" charset="-34"/>
                <a:cs typeface="TH SarabunPSK" pitchFamily="34" charset="-34"/>
              </a:rPr>
              <a:t>**</a:t>
            </a:r>
            <a:r>
              <a:rPr lang="th-TH" sz="3200" b="1">
                <a:latin typeface="TH SarabunPSK" pitchFamily="34" charset="-34"/>
                <a:cs typeface="TH SarabunPSK" pitchFamily="34" charset="-34"/>
              </a:rPr>
              <a:t>กรณีศึกษา SWOT Analysis</a:t>
            </a:r>
            <a:r>
              <a:rPr lang="th-TH" sz="3600" b="1" u="sng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u="sng">
                <a:latin typeface="TH SarabunPSK" pitchFamily="34" charset="-34"/>
                <a:cs typeface="TH SarabunPSK" pitchFamily="34" charset="-34"/>
              </a:rPr>
              <a:t>youtube.com</a:t>
            </a:r>
            <a:endParaRPr lang="th-TH" sz="3600" b="1" u="sng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7433" name="Group 89"/>
          <p:cNvGraphicFramePr>
            <a:graphicFrameLocks noGrp="1"/>
          </p:cNvGraphicFramePr>
          <p:nvPr>
            <p:ph/>
          </p:nvPr>
        </p:nvGraphicFramePr>
        <p:xfrm>
          <a:off x="508000" y="609600"/>
          <a:ext cx="11303040" cy="5314760"/>
        </p:xfrm>
        <a:graphic>
          <a:graphicData uri="http://schemas.openxmlformats.org/drawingml/2006/table">
            <a:tbl>
              <a:tblPr/>
              <a:tblGrid>
                <a:gridCol w="5651520"/>
                <a:gridCol w="5651520"/>
              </a:tblGrid>
              <a:tr h="258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Key Strengths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Key Opportunities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13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มีเพลงหลากหลาย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ใช้งานง่ายและมีฟังก์ชั่นหลายอย่างให้เลือกใช้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มีผู้เชี่ยวชาญและอุปกรณ์พร้อม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ฟรี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เป็นแนวทางในการ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Commercialized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ในอนาคต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สามารถประชาสัมพันธ์เพลงทำเองได้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อาจได้รับการสนับสนุนจากค่ายลิขสิทธิ์เพลง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ราคาอุปกรณ์คอมพิวเตอร์ต่ำลงเรื่อยๆ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Key Weaknesses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Key Threats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มีกฎ ระเบียบ และเข้มงวดกับผู้ใช้งานค่อนข้างมาก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ฟังก์ชั่นบางส่วนใช้งานยาก และไม่มีข้อมูลวิธีการใช้งาน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มีเพลงซ้ำจำนวนมาก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ขาดเพลงบางประเภท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ลิขสิทธิ์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ใช้งานกับอินเตอร์เน็ตมีความเร็วต่ำได้ไม่ดี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หาซื้อ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MP3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เถื่อนได้ยากขึ้น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ยังไม่ค่อยมีการประชาสัมพันธ์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</a:tbl>
          </a:graphicData>
        </a:graphic>
      </p:graphicFrame>
      <p:sp>
        <p:nvSpPr>
          <p:cNvPr id="64532" name="Rectangle 90"/>
          <p:cNvSpPr>
            <a:spLocks noChangeArrowheads="1"/>
          </p:cNvSpPr>
          <p:nvPr/>
        </p:nvSpPr>
        <p:spPr bwMode="auto">
          <a:xfrm>
            <a:off x="3759201" y="6553200"/>
            <a:ext cx="49557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/>
              <a:t>จาก </a:t>
            </a:r>
            <a:r>
              <a:rPr lang="en-US" sz="1400"/>
              <a:t>: http</a:t>
            </a:r>
            <a:r>
              <a:rPr lang="th-TH" sz="1400"/>
              <a:t>://</a:t>
            </a:r>
            <a:r>
              <a:rPr lang="en-US" sz="1400"/>
              <a:t>www</a:t>
            </a:r>
            <a:r>
              <a:rPr lang="th-TH" sz="1400"/>
              <a:t>.</a:t>
            </a:r>
            <a:r>
              <a:rPr lang="en-US" sz="1400"/>
              <a:t>doc</a:t>
            </a:r>
            <a:r>
              <a:rPr lang="th-TH" sz="1400"/>
              <a:t>.</a:t>
            </a:r>
            <a:r>
              <a:rPr lang="en-US" sz="1400"/>
              <a:t>eng</a:t>
            </a:r>
            <a:r>
              <a:rPr lang="th-TH" sz="1400"/>
              <a:t>.</a:t>
            </a:r>
            <a:r>
              <a:rPr lang="en-US" sz="1400"/>
              <a:t>cmu</a:t>
            </a:r>
            <a:r>
              <a:rPr lang="th-TH" sz="1400"/>
              <a:t>.</a:t>
            </a:r>
            <a:r>
              <a:rPr lang="en-US" sz="1400"/>
              <a:t>ac</a:t>
            </a:r>
            <a:r>
              <a:rPr lang="th-TH" sz="1400"/>
              <a:t>.</a:t>
            </a:r>
            <a:r>
              <a:rPr lang="en-US" sz="1400"/>
              <a:t>th</a:t>
            </a:r>
            <a:r>
              <a:rPr lang="th-TH" sz="1400"/>
              <a:t>/</a:t>
            </a:r>
            <a:r>
              <a:rPr lang="en-US" sz="1400"/>
              <a:t>course</a:t>
            </a:r>
            <a:r>
              <a:rPr lang="th-TH" sz="1400"/>
              <a:t>/</a:t>
            </a:r>
            <a:r>
              <a:rPr lang="en-US" sz="1400"/>
              <a:t>cpe364</a:t>
            </a:r>
            <a:r>
              <a:rPr lang="th-TH" sz="1400"/>
              <a:t>/</a:t>
            </a:r>
            <a:r>
              <a:rPr lang="en-US" sz="1400"/>
              <a:t>assignments</a:t>
            </a:r>
            <a:r>
              <a:rPr lang="th-TH" sz="1400"/>
              <a:t>.</a:t>
            </a:r>
            <a:r>
              <a:rPr lang="en-US" sz="1400"/>
              <a:t>php</a:t>
            </a:r>
            <a:endParaRPr lang="th-TH" sz="140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19251" y="214314"/>
            <a:ext cx="8763000" cy="357187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62984" y="6477000"/>
            <a:ext cx="715221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ที่มา:</a:t>
            </a:r>
          </a:p>
        </p:txBody>
      </p:sp>
      <p:graphicFrame>
        <p:nvGraphicFramePr>
          <p:cNvPr id="43043" name="Group 35"/>
          <p:cNvGraphicFramePr>
            <a:graphicFrameLocks noGrp="1"/>
          </p:cNvGraphicFramePr>
          <p:nvPr/>
        </p:nvGraphicFramePr>
        <p:xfrm>
          <a:off x="95251" y="1357313"/>
          <a:ext cx="12096792" cy="4857784"/>
        </p:xfrm>
        <a:graphic>
          <a:graphicData uri="http://schemas.openxmlformats.org/drawingml/2006/table">
            <a:tbl>
              <a:tblPr/>
              <a:tblGrid>
                <a:gridCol w="6254792"/>
                <a:gridCol w="5842000"/>
              </a:tblGrid>
              <a:tr h="4857784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Strengths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หน่วยงานได้ความเชื่อถือจากสมาชิกชมรมและบุคคลทั้งภายในและภายนอก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มีหลักสูตรที่หลากหลายตอบสนองความต้องการสมาชิกชมรม/นักศึกษา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มีบริการครบวงจร ได้แก่ ที่ปรึกษา พัฒนา อบรม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ผู้บริหารมีวิสัยทัศน์ และประสบการณ์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กรรมการบริหารมีความรู้ความสามารถตรงตามสายที่เรียนอยู่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หน่วยงานและรุ่นพี่มีระบบการสอนงานและการถ่ายทอดงานที่ดี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Weaknesses</a:t>
                      </a:r>
                      <a:endParaRPr kumimoji="0" lang="th-TH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สถานที่อยู่ไกลจากสมาชิกกลุ่มเป้าหมายทำให้ได้รับความสนใจกิจกรรมน้อย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ชมรมไม่มีกิจกรรมเลยในหลายปีการศึกษาที่ผ่านมา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หน่วยงานไม่เป็นที่รู้จัก ทำให้ไม่มีสมาชิกมากนัก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หน้าที่ความรับผิดชอบยังไม่ชัดเจ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บุคลากรไม่เพียงพอทำให้เกิดปัญหา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Over Load </a:t>
                      </a: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งาน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ชมรม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คณะฯ ได้รับงบประมาณน้อย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การบริหารจัดการภายในไม่ดี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8"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ผู้บริหารได้รับสวัสดิการไม่เป็นที่ดึงดูดใจ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5547" name="Rectangle 4"/>
          <p:cNvSpPr>
            <a:spLocks noChangeArrowheads="1"/>
          </p:cNvSpPr>
          <p:nvPr/>
        </p:nvSpPr>
        <p:spPr bwMode="white">
          <a:xfrm>
            <a:off x="711200" y="228600"/>
            <a:ext cx="10566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>
                <a:latin typeface="Angsana New" pitchFamily="18" charset="-34"/>
              </a:rPr>
              <a:t>กรณีศึกษา </a:t>
            </a:r>
            <a:r>
              <a:rPr lang="en-US">
                <a:latin typeface="Angsana New" pitchFamily="18" charset="-34"/>
              </a:rPr>
              <a:t>SWOT </a:t>
            </a:r>
            <a:r>
              <a:rPr lang="th-TH">
                <a:latin typeface="Angsana New" pitchFamily="18" charset="-34"/>
              </a:rPr>
              <a:t>ของงานกิจกรรมชมรม</a:t>
            </a:r>
            <a:r>
              <a:rPr lang="en-US">
                <a:latin typeface="Angsana New" pitchFamily="18" charset="-34"/>
              </a:rPr>
              <a:t>/ </a:t>
            </a:r>
            <a:r>
              <a:rPr lang="th-TH">
                <a:latin typeface="Angsana New" pitchFamily="18" charset="-34"/>
              </a:rPr>
              <a:t>คณะฯ</a:t>
            </a:r>
          </a:p>
        </p:txBody>
      </p:sp>
      <p:pic>
        <p:nvPicPr>
          <p:cNvPr id="65548" name="Picture 36" descr="BD2132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1464"/>
            <a:ext cx="12192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94" name="Group 38"/>
          <p:cNvGraphicFramePr>
            <a:graphicFrameLocks noGrp="1"/>
          </p:cNvGraphicFramePr>
          <p:nvPr>
            <p:ph/>
          </p:nvPr>
        </p:nvGraphicFramePr>
        <p:xfrm>
          <a:off x="812800" y="990600"/>
          <a:ext cx="10871200" cy="4867292"/>
        </p:xfrm>
        <a:graphic>
          <a:graphicData uri="http://schemas.openxmlformats.org/drawingml/2006/table">
            <a:tbl>
              <a:tblPr/>
              <a:tblGrid>
                <a:gridCol w="5435600"/>
                <a:gridCol w="5435600"/>
              </a:tblGrid>
              <a:tr h="486729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Opportunities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ทำเล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ที่ตั้งสะดวกในการทำงานร่วมกันร่วมกับหน่วยงานอื่น ๆ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นโยบายมหาวิทยาลัยสนับสนุนให้มีการบริหาร/บริการมากยิ่งขึ้น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เทคโนโลยีสมัยใหม่ เช่น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IT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สามารถนำมาประยุกต์วิชาการอย่างเต็มที่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มีโอกาสทำงานร่วมงานกับหน่วยงาน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บุคคลภายนอกที่มีความรู้ ความสามารถประสบการณ์ และมีชื่อเสียง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Threats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นักศึกษา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สมาชิกใหม่ ไม่ค่อยให้ความสนใจในงานกิจกรรม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คู่แข่ง/ชมรมอื่น ๆ ในมหาวิทยาลัยมีมาก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คู่แข่ง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 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ชมรมอื่นดึงตัวสมาชิกที่มีความรู้ ความสามารถไป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เศรษฐกิจมีผลต่อการได้รับงานและงบประมาณจากหน่วยงานกลาง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นโยบายมหาวิทยาลัยมีการเปลี่ยนแปลงเสมอ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70" name="Rectangle 4"/>
          <p:cNvSpPr>
            <a:spLocks noChangeArrowheads="1"/>
          </p:cNvSpPr>
          <p:nvPr/>
        </p:nvSpPr>
        <p:spPr bwMode="white">
          <a:xfrm>
            <a:off x="711200" y="228600"/>
            <a:ext cx="10464800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>
                <a:latin typeface="Angsana New" pitchFamily="18" charset="-34"/>
              </a:rPr>
              <a:t>ตัวอย่าง </a:t>
            </a:r>
            <a:r>
              <a:rPr lang="en-US">
                <a:latin typeface="Angsana New" pitchFamily="18" charset="-34"/>
              </a:rPr>
              <a:t>SWOT </a:t>
            </a:r>
            <a:r>
              <a:rPr lang="th-TH">
                <a:latin typeface="Angsana New" pitchFamily="18" charset="-34"/>
              </a:rPr>
              <a:t>ของงานกิจกรรมชมรม</a:t>
            </a:r>
            <a:r>
              <a:rPr lang="en-US">
                <a:latin typeface="Angsana New" pitchFamily="18" charset="-34"/>
              </a:rPr>
              <a:t>/ </a:t>
            </a:r>
            <a:r>
              <a:rPr lang="th-TH">
                <a:latin typeface="Angsana New" pitchFamily="18" charset="-34"/>
              </a:rPr>
              <a:t>คณะฯ</a:t>
            </a:r>
          </a:p>
        </p:txBody>
      </p:sp>
      <p:pic>
        <p:nvPicPr>
          <p:cNvPr id="66571" name="Picture 40" descr="BD213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1464"/>
            <a:ext cx="12192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0"/>
            <a:ext cx="1171363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SWOT Analysis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ร้านสะดวกซื้อ 7-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Eleven (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เซเว่นอีเลฟ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เว่น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" y="1127125"/>
            <a:ext cx="12156016" cy="5734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FontTx/>
              <a:buNone/>
              <a:defRPr/>
            </a:pPr>
            <a:r>
              <a:rPr lang="en-US" sz="2900" b="1" dirty="0" smtClean="0">
                <a:latin typeface="TH SarabunPSK" pitchFamily="34" charset="-34"/>
                <a:cs typeface="TH SarabunPSK" pitchFamily="34" charset="-34"/>
              </a:rPr>
              <a:t>Man </a:t>
            </a:r>
            <a:r>
              <a:rPr lang="en-US" sz="29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900" b="1" dirty="0">
                <a:latin typeface="TH SarabunPSK" pitchFamily="34" charset="-34"/>
                <a:cs typeface="TH SarabunPSK" pitchFamily="34" charset="-34"/>
              </a:rPr>
              <a:t>คน)</a:t>
            </a:r>
            <a:endParaRPr lang="th-TH" sz="2900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FontTx/>
              <a:buNone/>
              <a:defRPr/>
            </a:pPr>
            <a:r>
              <a:rPr lang="th-TH" sz="2900" b="1" dirty="0">
                <a:latin typeface="TH SarabunPSK" pitchFamily="34" charset="-34"/>
                <a:cs typeface="TH SarabunPSK" pitchFamily="34" charset="-34"/>
              </a:rPr>
              <a:t>จุดแข็ง (</a:t>
            </a:r>
            <a:r>
              <a:rPr lang="en-US" sz="2900" b="1" dirty="0">
                <a:latin typeface="TH SarabunPSK" pitchFamily="34" charset="-34"/>
                <a:cs typeface="TH SarabunPSK" pitchFamily="34" charset="-34"/>
              </a:rPr>
              <a:t>Strengths)</a:t>
            </a: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900" dirty="0">
                <a:latin typeface="TH SarabunPSK" pitchFamily="34" charset="-34"/>
                <a:cs typeface="TH SarabunPSK" pitchFamily="34" charset="-34"/>
              </a:rPr>
            </a:b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900" dirty="0">
                <a:latin typeface="TH SarabunPSK" pitchFamily="34" charset="-34"/>
                <a:cs typeface="TH SarabunPSK" pitchFamily="34" charset="-34"/>
              </a:rPr>
            </a:b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บริษัทประกอบด้วยพนักงานและบุคลากรที่มีความรู้ความสามารถ เนื่องจาก 7-</a:t>
            </a: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>Eleven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ได้ให้ความสำคัญกับการพัฒนาคนมาอย่างต่อเนื่อง มีการส่งเสริมการศึกษาและพัฒนาบุคลากรที่มีคุณภาพเพื่อรองรับการขยายสาขา และรองรับการแข่งขันที่สูงขึ้น ซึ่งเป็นส่วนสำคัญในการผลักดันให้ 7-</a:t>
            </a: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>Eleven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ประสบความสำเร็จได้ สามารถมีสาขาร้านค้ามากมาย</a:t>
            </a:r>
            <a:br>
              <a:rPr lang="th-TH" sz="2900" dirty="0">
                <a:latin typeface="TH SarabunPSK" pitchFamily="34" charset="-34"/>
                <a:cs typeface="TH SarabunPSK" pitchFamily="34" charset="-34"/>
              </a:rPr>
            </a:b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900" dirty="0">
                <a:latin typeface="TH SarabunPSK" pitchFamily="34" charset="-34"/>
                <a:cs typeface="TH SarabunPSK" pitchFamily="34" charset="-34"/>
              </a:rPr>
            </a:br>
            <a:r>
              <a:rPr lang="th-TH" sz="2900" b="1" dirty="0">
                <a:latin typeface="TH SarabunPSK" pitchFamily="34" charset="-34"/>
                <a:cs typeface="TH SarabunPSK" pitchFamily="34" charset="-34"/>
              </a:rPr>
              <a:t>จุดอ่อน (</a:t>
            </a:r>
            <a:r>
              <a:rPr lang="en-US" sz="2900" b="1" dirty="0">
                <a:latin typeface="TH SarabunPSK" pitchFamily="34" charset="-34"/>
                <a:cs typeface="TH SarabunPSK" pitchFamily="34" charset="-34"/>
              </a:rPr>
              <a:t>Weakness)</a:t>
            </a: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900" dirty="0">
                <a:latin typeface="TH SarabunPSK" pitchFamily="34" charset="-34"/>
                <a:cs typeface="TH SarabunPSK" pitchFamily="34" charset="-34"/>
              </a:rPr>
            </a:b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900" dirty="0">
                <a:latin typeface="TH SarabunPSK" pitchFamily="34" charset="-34"/>
                <a:cs typeface="TH SarabunPSK" pitchFamily="34" charset="-34"/>
              </a:rPr>
            </a:b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การที่พนักงานและบุคลากร ของ 7-</a:t>
            </a: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>Eleven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มีความรู้ความสามารถ อาจเป็นช่องทางให้บริษัทคู่แข่งธุรกิจเดียวกันเข้ามาซื้อตัวพนักงาน โดยอาจเสนออัตราเงินเดือน และผลตอบแทนที่สูงกว่าเพื่อดึงดูดพนักงานของ 7-</a:t>
            </a:r>
            <a:r>
              <a:rPr lang="en-US" sz="2900" dirty="0">
                <a:latin typeface="TH SarabunPSK" pitchFamily="34" charset="-34"/>
                <a:cs typeface="TH SarabunPSK" pitchFamily="34" charset="-34"/>
              </a:rPr>
              <a:t>Eleven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ได้ เพราะปัจจุบันนี้การแข่งขันที่สูง หากมีบุคลากรที่มีความรู้ความสามารถมาร่วมแรงร่วมใจพัฒนาองค์กร จะทำให้ธุรกิจประสบความสำเร็จไปกว่าครึ่ง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แล้ว</a:t>
            </a:r>
          </a:p>
          <a:p>
            <a:pPr marL="109728" indent="0">
              <a:buFontTx/>
              <a:buNone/>
              <a:defRPr/>
            </a:pPr>
            <a:endParaRPr lang="th-TH" sz="2900" dirty="0"/>
          </a:p>
          <a:p>
            <a:pPr>
              <a:defRPr/>
            </a:pPr>
            <a:endParaRPr lang="th-TH" sz="2900" dirty="0"/>
          </a:p>
        </p:txBody>
      </p:sp>
      <p:sp>
        <p:nvSpPr>
          <p:cNvPr id="6" name="ลบ 5"/>
          <p:cNvSpPr/>
          <p:nvPr/>
        </p:nvSpPr>
        <p:spPr>
          <a:xfrm flipV="1">
            <a:off x="3866322" y="2860399"/>
            <a:ext cx="3429000" cy="46038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ลบ 6"/>
          <p:cNvSpPr/>
          <p:nvPr/>
        </p:nvSpPr>
        <p:spPr>
          <a:xfrm flipV="1">
            <a:off x="776081" y="3225662"/>
            <a:ext cx="6762749" cy="71438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ลบ 7"/>
          <p:cNvSpPr/>
          <p:nvPr/>
        </p:nvSpPr>
        <p:spPr>
          <a:xfrm>
            <a:off x="10332555" y="5285755"/>
            <a:ext cx="2190749" cy="71437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ลบ 8"/>
          <p:cNvSpPr/>
          <p:nvPr/>
        </p:nvSpPr>
        <p:spPr>
          <a:xfrm>
            <a:off x="3921817" y="5643564"/>
            <a:ext cx="2952749" cy="71437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43934" y="0"/>
            <a:ext cx="11713633" cy="1143000"/>
          </a:xfrm>
        </p:spPr>
        <p:txBody>
          <a:bodyPr/>
          <a:lstStyle/>
          <a:p>
            <a:r>
              <a:rPr lang="th-TH" sz="3600" smtClean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sz="3600" smtClean="0">
                <a:latin typeface="TH SarabunPSK" pitchFamily="34" charset="-34"/>
                <a:cs typeface="TH SarabunPSK" pitchFamily="34" charset="-34"/>
              </a:rPr>
              <a:t>SWOT Analysis </a:t>
            </a:r>
            <a:r>
              <a:rPr lang="th-TH" sz="360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60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smtClean="0">
                <a:latin typeface="TH SarabunPSK" pitchFamily="34" charset="-34"/>
                <a:cs typeface="TH SarabunPSK" pitchFamily="34" charset="-34"/>
              </a:rPr>
              <a:t>ธุรกิจร้านสะดวกซื้อ 7-</a:t>
            </a:r>
            <a:r>
              <a:rPr lang="en-US" sz="3600" smtClean="0">
                <a:latin typeface="TH SarabunPSK" pitchFamily="34" charset="-34"/>
                <a:cs typeface="TH SarabunPSK" pitchFamily="34" charset="-34"/>
              </a:rPr>
              <a:t>Eleven (</a:t>
            </a:r>
            <a:r>
              <a:rPr lang="th-TH" sz="3600" smtClean="0">
                <a:latin typeface="TH SarabunPSK" pitchFamily="34" charset="-34"/>
                <a:cs typeface="TH SarabunPSK" pitchFamily="34" charset="-34"/>
              </a:rPr>
              <a:t>เซเว่นอีเลฟเว่น</a:t>
            </a:r>
            <a:r>
              <a:rPr lang="en-US" sz="360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" y="1127125"/>
            <a:ext cx="12156016" cy="5734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>
              <a:buFontTx/>
              <a:buNone/>
              <a:defRPr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Man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คน)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FontTx/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โอกาส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Opportunity)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ผู้บริหารของบริษัทให้ความสำคัญต่อการสรรหาพนักงานมากพอ ๆ กับการพัฒนาศักยภาพของพนักงาน โดยให้ความสำคัญต่อการคัดเลือกคนดีมากกว่าคนเก่ง ซึ่งผู้บริหารเชื่อว่าพนักงานที่รับเข้ามาใหม่ยังไม่มีความรู้ ความสามารถในระดับที่เรียกว่า “คนเก่ง” ก็สามารถพัฒนาภายหลังได้ แต่การสร้างคนให้เป็นคนดีต้องใช้เวลานาน วิธีการสรรหาของบริษัท ใช้วิธีการหลายรูปแบบด้วยกัน เช่นการประกาศรับสมัครทางสื่อต่าง ๆ การคัดเลือกนักศึกษาที่จบใหม่จากมหาวิทยาลัย การเข้าร่วมงานนัดพบแรงงาน และการรับสมัครใน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Internet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เป็นต้น ซึ่งทำให้ฝ่ายทรัพยากรบุคคลมีโอกาสที่จะคัดเลือกพนักงาน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ได้มาก</a:t>
            </a:r>
          </a:p>
          <a:p>
            <a:pPr>
              <a:defRPr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FontTx/>
              <a:buNone/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อุปสรรค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Threat)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เนื่องจาก 7-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Eleven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มีคณะกรรมการที่มีอำนาจในการตัดสินใจ เรื่องนโยบายต่าง ๆ หลายท่าน ซึ่งคณะกรรมการเหล่านี้มาจากการแต่งตั้งโดยใช้เสียงข้างมาก จากการประชุมผู้ถือหุ้น ซึ่งสามารถถอดถอนได้โดยใช้มติที่ประชุม ซึ่งหากมีการเปลี่ยนคณะกรรมการบ่อย จะทำให้การตัดสินใจล่าช้าไม่ทันต่อเหตุการณ์ได้</a:t>
            </a:r>
          </a:p>
          <a:p>
            <a:pPr>
              <a:defRPr/>
            </a:pPr>
            <a:endParaRPr lang="th-TH" sz="2900" dirty="0"/>
          </a:p>
        </p:txBody>
      </p:sp>
      <p:sp>
        <p:nvSpPr>
          <p:cNvPr id="4" name="แผนผังลำดับงาน: ตัวเชื่อมต่อ 3"/>
          <p:cNvSpPr/>
          <p:nvPr/>
        </p:nvSpPr>
        <p:spPr>
          <a:xfrm>
            <a:off x="190501" y="1428750"/>
            <a:ext cx="3333751" cy="5715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190501" y="4429125"/>
            <a:ext cx="2571751" cy="571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มคอ.3 3 วิชา\ดาวน์โหล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363" y="166480"/>
            <a:ext cx="51435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57188" y="1643270"/>
            <a:ext cx="6613455" cy="473102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SWOT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คือ เทคนิคย่างหนึ่งที่นำมาใช้ในการวิเคราะห์สภาพแวดล้อมทั้งภายในและภายนอกองค์กร เพื่อนำผลที่ได้มากำหนดเป็นกลยุทธ์ที่ใช้ในการวางแผนและพัฒนาองค์กร</a:t>
            </a:r>
          </a:p>
          <a:p>
            <a:pPr marL="0" marR="0" lvl="0" indent="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1801813" marR="0" lvl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: Strength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(จุดแข็ง)</a:t>
            </a:r>
          </a:p>
          <a:p>
            <a:pPr marL="1801813" marR="0" lvl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: Weakness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(จุดอ่อน)</a:t>
            </a:r>
          </a:p>
          <a:p>
            <a:pPr marL="1801813" marR="0" lvl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: Opportunity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(โอกาส)</a:t>
            </a:r>
          </a:p>
          <a:p>
            <a:pPr marL="1801813" marR="0" lvl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: Threat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(ภัยคุกคาม)</a:t>
            </a:r>
          </a:p>
          <a:p>
            <a:pPr marL="3175" marR="0" lvl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  <a:p>
            <a:pPr marL="3175" marR="0" lvl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(ที่มา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: Prof.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Keneth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 Andrews, 1971)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36035" y="354521"/>
            <a:ext cx="6096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การวิเคราะห์จุดอ่อนจุดแข็ง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SWOT Analysis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293626" cy="4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altLang="th-TH" sz="2800" b="1" dirty="0">
                <a:latin typeface="TH SarabunPSK" pitchFamily="34" charset="-34"/>
                <a:cs typeface="TH SarabunPSK" pitchFamily="34" charset="-34"/>
              </a:rPr>
              <a:t>การวิเคราะห์จุดแข็ง จุดอ่อน โอกาส และข้อจำกัด (</a:t>
            </a:r>
            <a:r>
              <a:rPr lang="en-US" altLang="th-TH" sz="2800" b="1" dirty="0">
                <a:latin typeface="TH SarabunPSK" pitchFamily="34" charset="-34"/>
                <a:cs typeface="TH SarabunPSK" pitchFamily="34" charset="-34"/>
              </a:rPr>
              <a:t>SWOT Analysis)</a:t>
            </a:r>
            <a:endParaRPr lang="th-TH" alt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78" y="1258957"/>
            <a:ext cx="11198087" cy="467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4904" y="274638"/>
            <a:ext cx="8507896" cy="1858962"/>
          </a:xfr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h-TH" altLang="zh-CN" sz="3600" b="1" dirty="0" smtClean="0">
                <a:solidFill>
                  <a:srgbClr val="FFFF00"/>
                </a:solidFill>
              </a:rPr>
              <a:t/>
            </a:r>
            <a:br>
              <a:rPr lang="th-TH" altLang="zh-CN" sz="3600" b="1" dirty="0" smtClean="0">
                <a:solidFill>
                  <a:srgbClr val="FFFF00"/>
                </a:solidFill>
              </a:rPr>
            </a:br>
            <a:r>
              <a:rPr lang="th-TH" altLang="zh-CN" b="1" dirty="0" smtClean="0">
                <a:latin typeface="TH SarabunPSK" pitchFamily="34" charset="-34"/>
                <a:cs typeface="TH SarabunPSK" pitchFamily="34" charset="-34"/>
              </a:rPr>
              <a:t>ผู้มีส่วนได้ส่วนเสีย </a:t>
            </a:r>
            <a:r>
              <a:rPr lang="en-US" altLang="zh-CN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: Stakeholders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3276600"/>
            <a:ext cx="11523133" cy="1727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th-TH" sz="3600" b="1" dirty="0" smtClean="0">
                <a:solidFill>
                  <a:srgbClr val="003399"/>
                </a:solidFill>
              </a:rPr>
              <a:t>ผู้ที่ได้รับผลกระทบ ทั้งทางบวกและทางลบ  ทั้งทางตรงและทางอ้อม จากการดำเนินการของส่วนราชการ เช่น ประชาชน  ชุมชน  บุคลากรในส่วนราชการ  ผู้ส่งมอบงาน โดยรวมผู้ใช้บริการด้วย</a:t>
            </a:r>
            <a:endParaRPr lang="th-TH" sz="2800" dirty="0" smtClean="0">
              <a:solidFill>
                <a:srgbClr val="003399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9359900" y="4137025"/>
            <a:ext cx="662517" cy="228600"/>
          </a:xfrm>
          <a:prstGeom prst="line">
            <a:avLst/>
          </a:prstGeom>
          <a:noFill/>
          <a:ln w="22225">
            <a:solidFill>
              <a:schemeClr val="bg2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9647767" y="4773613"/>
            <a:ext cx="376767" cy="455612"/>
          </a:xfrm>
          <a:prstGeom prst="line">
            <a:avLst/>
          </a:prstGeom>
          <a:noFill/>
          <a:ln w="22225">
            <a:solidFill>
              <a:schemeClr val="bg2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90538"/>
            <a:ext cx="3361267" cy="8239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ลูกค้าภายนอก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0960" y="2357431"/>
            <a:ext cx="5486400" cy="2836863"/>
          </a:xfrm>
          <a:solidFill>
            <a:srgbClr val="FF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zh-CN" b="1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ผู้ใช้บริการ</a:t>
            </a:r>
            <a:r>
              <a:rPr lang="th-TH" altLang="zh-CN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altLang="zh-CN" b="1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ผู้มีส่วนได้ส่วนเสีย  </a:t>
            </a:r>
            <a:r>
              <a:rPr lang="th-TH" altLang="zh-CN" u="sng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ที่ซื้อสินค้าและบริการ</a:t>
            </a:r>
            <a:r>
              <a:rPr lang="th-TH" altLang="zh-CN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จากโรงพยาบาลของเรา ลูกค้าเหล่านี้อยู่ภายนอกโรงพยาบาล  เป็นแหล่งที่มาของรายได้ </a:t>
            </a:r>
            <a:endParaRPr lang="th-TH" dirty="0" smtClean="0">
              <a:solidFill>
                <a:srgbClr val="0033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64351" y="404813"/>
            <a:ext cx="374438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h-TH" sz="3600" b="1" u="none" dirty="0">
                <a:latin typeface="TH SarabunPSK" pitchFamily="34" charset="-34"/>
                <a:cs typeface="TH SarabunPSK" pitchFamily="34" charset="-34"/>
              </a:rPr>
              <a:t>ลูกค้าภายใน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00750" y="1557338"/>
            <a:ext cx="5905541" cy="40880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</a:pPr>
            <a:r>
              <a:rPr lang="th-TH" altLang="zh-CN" u="none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ผู้ใช้บริการ / ผู้มีส่วนได้ส่วนเสีย    </a:t>
            </a:r>
            <a:r>
              <a:rPr lang="th-TH" altLang="zh-CN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ที่เป็นหน่วยงาน , กำลังพล  ในโรงพยาบาล  ที่ต้องพึ่งการทำงานของหน่วยงาน ,กำลังพลของเรา</a:t>
            </a:r>
            <a:r>
              <a:rPr lang="th-TH" altLang="zh-CN" u="none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 ความสำเร็จหรือล้มเหลวของเรา ทำให้เขาต้องพลอยกระทบกระเทือนไปด้วย การให้บริการต่อเขา เพื่อที่จะทำให้งานของเขาราบรื่น  สามารถตอบสนองต่อลูกค้าของเขา (ซึ่งอาจจะเป็นลูกค้าภายนอกหรือภายในก็ตาม) ให้ดีมีคุณภาพต่อไป </a:t>
            </a:r>
            <a:endParaRPr lang="th-TH" u="none" dirty="0">
              <a:solidFill>
                <a:srgbClr val="0033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 txBox="1">
            <a:spLocks noGrp="1"/>
          </p:cNvSpPr>
          <p:nvPr/>
        </p:nvSpPr>
        <p:spPr bwMode="auto">
          <a:xfrm>
            <a:off x="9347200" y="6237288"/>
            <a:ext cx="28448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7C0259-C8CA-4D57-8C66-515BE56A934B}" type="slidenum">
              <a:rPr lang="en-US" sz="1000" i="1">
                <a:latin typeface="Comic Sans MS" pitchFamily="66" charset="0"/>
                <a:cs typeface="DilleniaUPC" pitchFamily="18" charset="-34"/>
              </a:rPr>
              <a:pPr algn="r"/>
              <a:t>23</a:t>
            </a:fld>
            <a:endParaRPr lang="th-TH" sz="1000" i="1">
              <a:latin typeface="Comic Sans MS" pitchFamily="66" charset="0"/>
              <a:cs typeface="DilleniaUPC" pitchFamily="18" charset="-34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"/>
            <a:ext cx="12192000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1162243" name="Text Box 3"/>
          <p:cNvSpPr txBox="1">
            <a:spLocks noChangeArrowheads="1"/>
          </p:cNvSpPr>
          <p:nvPr/>
        </p:nvSpPr>
        <p:spPr bwMode="auto">
          <a:xfrm>
            <a:off x="304800" y="115888"/>
            <a:ext cx="11785600" cy="457200"/>
          </a:xfrm>
          <a:prstGeom prst="rect">
            <a:avLst/>
          </a:prstGeom>
          <a:solidFill>
            <a:srgbClr val="FFDF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DF9F">
                <a:gamma/>
                <a:shade val="60000"/>
                <a:invGamma/>
              </a:srgbClr>
            </a:prstShdw>
          </a:effectLst>
        </p:spPr>
        <p:txBody>
          <a:bodyPr lIns="91428" tIns="45714" rIns="91428" bIns="45714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การให้ความสำคัญกับผู้รับบริการและผู้มีส่วนได้ส่วนเสีย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55374" y="1676401"/>
            <a:ext cx="3308626" cy="593164"/>
          </a:xfrm>
          <a:prstGeom prst="rect">
            <a:avLst/>
          </a:prstGeom>
          <a:solidFill>
            <a:srgbClr val="FFDF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865F"/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marL="342900" indent="-342900" algn="thaiDist" rtl="1">
              <a:lnSpc>
                <a:spcPct val="80000"/>
              </a:lnSpc>
              <a:spcBef>
                <a:spcPct val="50000"/>
              </a:spcBef>
            </a:pP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ความร</a:t>
            </a:r>
            <a:r>
              <a:rPr lang="th-TH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ู้</a:t>
            </a:r>
            <a:r>
              <a:rPr lang="en-US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เกี่ยวกั</a:t>
            </a:r>
            <a:r>
              <a:rPr lang="th-TH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บผ</a:t>
            </a:r>
            <a:r>
              <a:rPr lang="th-TH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ู้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รับบริการ                       และผู้มีส่วนได้ส่วนเสีย</a:t>
            </a:r>
            <a:endParaRPr lang="en-US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80960" y="620714"/>
            <a:ext cx="4095779" cy="8309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865F"/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1.ความรู้เกี่ยวกั</a:t>
            </a:r>
            <a:r>
              <a:rPr lang="th-TH" sz="24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บผ</a:t>
            </a:r>
            <a:r>
              <a:rPr lang="th-TH" sz="24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ู้</a:t>
            </a:r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รับบริการ               </a:t>
            </a:r>
            <a:r>
              <a:rPr lang="th-TH" sz="2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และผู้มีส่วนได้ส่วนเสีย</a:t>
            </a:r>
            <a:endParaRPr lang="en-US" sz="24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651513" y="609601"/>
            <a:ext cx="7341703" cy="46165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ความสัมพันธ์</a:t>
            </a:r>
            <a:r>
              <a:rPr lang="th-TH" sz="2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และความพึง</a:t>
            </a:r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พอใจของ</a:t>
            </a:r>
            <a:r>
              <a:rPr lang="th-TH" sz="2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ผู้รับบริการ </a:t>
            </a:r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ผู้มีส่วนได้ส่วนเสีย</a:t>
            </a:r>
            <a:endParaRPr lang="en-US" sz="24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368800" y="1600200"/>
            <a:ext cx="3759200" cy="48011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91428" tIns="45714" rIns="91428" bIns="45714">
            <a:spAutoFit/>
          </a:bodyPr>
          <a:lstStyle/>
          <a:p>
            <a:pPr algn="thaiDist" rtl="1">
              <a:lnSpc>
                <a:spcPct val="90000"/>
              </a:lnSpc>
            </a:pPr>
            <a:r>
              <a:rPr lang="th-TH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ก. การสร้างความสัมพันธ์        กับผู้รับบริการ</a:t>
            </a:r>
          </a:p>
          <a:p>
            <a:pPr algn="ctr" rtl="1">
              <a:lnSpc>
                <a:spcPct val="90000"/>
              </a:lnSpc>
            </a:pPr>
            <a:r>
              <a:rPr lang="th-TH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และผู้มีส่วนได้ส่วนเสีย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8534400" y="1600200"/>
            <a:ext cx="3251200" cy="48011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91428" tIns="45714" rIns="91428" bIns="45714">
            <a:spAutoFit/>
          </a:bodyPr>
          <a:lstStyle/>
          <a:p>
            <a:pPr algn="thaiDist" rtl="1">
              <a:lnSpc>
                <a:spcPct val="90000"/>
              </a:lnSpc>
            </a:pPr>
            <a:r>
              <a:rPr lang="th-TH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ข. การวัดความพึง</a:t>
            </a:r>
            <a:r>
              <a:rPr lang="th-TH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พอใจของ</a:t>
            </a:r>
            <a:r>
              <a:rPr lang="th-TH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ผู้รับบริการ </a:t>
            </a:r>
            <a:r>
              <a:rPr lang="th-TH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และผู้มีส่วนได้ส่วนเสีย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1007534" y="2498725"/>
            <a:ext cx="2978151" cy="26776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การจำแนกกลุ่มผู้รับบริการและผู้มีส่วนได้ส่วนเสีย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ประเภท/กลุ่ม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การคำนึงถึงผู้รับบริการที่พึงมีในอนาคต</a:t>
            </a:r>
          </a:p>
          <a:p>
            <a:endParaRPr lang="th-TH" sz="1200" dirty="0">
              <a:latin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การรับฟังและเรียนรู้</a:t>
            </a: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การรับฟังและเรียนรู้ความต้องการความคาดหวัง</a:t>
            </a:r>
          </a:p>
          <a:p>
            <a:r>
              <a:rPr lang="en-US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การนำข้อมูลไปใช้ในการวางแผนปฏิบัติปรับปรุง</a:t>
            </a:r>
          </a:p>
          <a:p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การทบทวนปรับปรุงการรับฟังและเรียนรู้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ให้เหมาะสม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ทันสมัย</a:t>
            </a:r>
            <a:endParaRPr lang="en-US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4368800" y="2362200"/>
            <a:ext cx="3860800" cy="4339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การสร้างความสัมพันธ์เพื่อ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ตอบสนองความคาดหวัง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สร้างความประทับใจ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มีภาพลักษณ์ที่ดี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มีผู้ใช้บริการเพิ่มขึ้น </a:t>
            </a:r>
            <a:r>
              <a:rPr lang="en-US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*</a:t>
            </a:r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endParaRPr lang="en-US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5.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การสร้างระบบให้ผู้รับบริการ</a:t>
            </a:r>
            <a:endParaRPr lang="en-US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สร้างระบบที่ให้ผู้รับบริการ และผู้มีส่วนได้ส่วนเสีย สามารถติดต่อ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ขอข้อมูล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ขอรับบริการ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ร้องเรียน</a:t>
            </a: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กำหนดวิธีปฏิบัติของบุคลากร</a:t>
            </a:r>
          </a:p>
          <a:p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ระบบติดตามการปฏิบัติ</a:t>
            </a:r>
          </a:p>
          <a:p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6.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การจัดการข้อร้องเรียน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กระบวนการจัดการ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วิธีการแก้ไขที่ทันท่วงที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รวบรวมและวิเคราะห์นำไปเพื่อการปรับปรุง</a:t>
            </a:r>
          </a:p>
          <a:p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7.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การทบทวนปรับปรุงการสร้างความสัมพันธ์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ให้เหมาะสม</a:t>
            </a:r>
          </a:p>
          <a:p>
            <a:pPr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ทันสมัย</a:t>
            </a:r>
            <a:endParaRPr lang="en-US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8498418" y="2362201"/>
            <a:ext cx="3388783" cy="341632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8.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การวัดความพึงพอใจและไม่พึงพอใจ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วัดความพึงพอใจและไม่พึงพอใจ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ผู้รับบริการ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ผู้มีส่วนได้สวนเสีย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นำข้อมูลไปใช้เพื่อ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สร้างความประทับใจ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ทำให้เกิดภาพลักษณ์ที่ดี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ปรับปรุงการทำงาน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การติดตามเรื่องคุณภาพบริการ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ให้ได้ข้อมูลป้อนกลับทันท่วงที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นำไปใช้ต่อได้</a:t>
            </a:r>
          </a:p>
          <a:p>
            <a:pPr>
              <a:lnSpc>
                <a:spcPct val="90000"/>
              </a:lnSpc>
            </a:pPr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10.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การเปรียบเทียบข้อมูลความพึงพอใจ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ผู้รับบริการ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ผู้มีส่วนได้สวนเสีย</a:t>
            </a:r>
          </a:p>
          <a:p>
            <a:pPr>
              <a:lnSpc>
                <a:spcPct val="90000"/>
              </a:lnSpc>
            </a:pPr>
            <a:endParaRPr lang="th-TH" sz="12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11.</a:t>
            </a:r>
            <a:r>
              <a:rPr lang="th-TH" sz="12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การทบทวนปรับปรุงการวัดความพึงพอใจ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ให้เหมาะสม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12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ทันสมัย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2446868" y="6165850"/>
            <a:ext cx="1680633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How  11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 0</a:t>
            </a:r>
            <a:endParaRPr lang="th-TH" sz="1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0"/>
          <p:cNvSpPr>
            <a:spLocks/>
          </p:cNvSpPr>
          <p:nvPr/>
        </p:nvSpPr>
        <p:spPr bwMode="auto">
          <a:xfrm rot="-75174">
            <a:off x="4673600" y="361950"/>
            <a:ext cx="4572000" cy="4286250"/>
          </a:xfrm>
          <a:custGeom>
            <a:avLst/>
            <a:gdLst>
              <a:gd name="T0" fmla="*/ 2121525429 w 2187"/>
              <a:gd name="T1" fmla="*/ 890435756 h 2748"/>
              <a:gd name="T2" fmla="*/ 2147483647 w 2187"/>
              <a:gd name="T3" fmla="*/ 929361381 h 2748"/>
              <a:gd name="T4" fmla="*/ 2147483647 w 2187"/>
              <a:gd name="T5" fmla="*/ 965855324 h 2748"/>
              <a:gd name="T6" fmla="*/ 2147483647 w 2187"/>
              <a:gd name="T7" fmla="*/ 1014512355 h 2748"/>
              <a:gd name="T8" fmla="*/ 2147483647 w 2187"/>
              <a:gd name="T9" fmla="*/ 1068035869 h 2748"/>
              <a:gd name="T10" fmla="*/ 2147483647 w 2187"/>
              <a:gd name="T11" fmla="*/ 1141022195 h 2748"/>
              <a:gd name="T12" fmla="*/ 2147483647 w 2187"/>
              <a:gd name="T13" fmla="*/ 1216441763 h 2748"/>
              <a:gd name="T14" fmla="*/ 2147483647 w 2187"/>
              <a:gd name="T15" fmla="*/ 1301592737 h 2748"/>
              <a:gd name="T16" fmla="*/ 2147483647 w 2187"/>
              <a:gd name="T17" fmla="*/ 1391610194 h 2748"/>
              <a:gd name="T18" fmla="*/ 2147483647 w 2187"/>
              <a:gd name="T19" fmla="*/ 1484059333 h 2748"/>
              <a:gd name="T20" fmla="*/ 2147483647 w 2187"/>
              <a:gd name="T21" fmla="*/ 1600837767 h 2748"/>
              <a:gd name="T22" fmla="*/ 2147483647 w 2187"/>
              <a:gd name="T23" fmla="*/ 1705451944 h 2748"/>
              <a:gd name="T24" fmla="*/ 2147483647 w 2187"/>
              <a:gd name="T25" fmla="*/ 1904948111 h 2748"/>
              <a:gd name="T26" fmla="*/ 2147483647 w 2187"/>
              <a:gd name="T27" fmla="*/ 2102012596 h 2748"/>
              <a:gd name="T28" fmla="*/ 2147483647 w 2187"/>
              <a:gd name="T29" fmla="*/ 2147483647 h 2748"/>
              <a:gd name="T30" fmla="*/ 2147483647 w 2187"/>
              <a:gd name="T31" fmla="*/ 2147483647 h 2748"/>
              <a:gd name="T32" fmla="*/ 2147483647 w 2187"/>
              <a:gd name="T33" fmla="*/ 2147483647 h 2748"/>
              <a:gd name="T34" fmla="*/ 2147483647 w 2187"/>
              <a:gd name="T35" fmla="*/ 2147483647 h 2748"/>
              <a:gd name="T36" fmla="*/ 2147483647 w 2187"/>
              <a:gd name="T37" fmla="*/ 2147483647 h 2748"/>
              <a:gd name="T38" fmla="*/ 2147483647 w 2187"/>
              <a:gd name="T39" fmla="*/ 2147483647 h 2748"/>
              <a:gd name="T40" fmla="*/ 2147483647 w 2187"/>
              <a:gd name="T41" fmla="*/ 2147483647 h 2748"/>
              <a:gd name="T42" fmla="*/ 2147483647 w 2187"/>
              <a:gd name="T43" fmla="*/ 2147483647 h 2748"/>
              <a:gd name="T44" fmla="*/ 2147483647 w 2187"/>
              <a:gd name="T45" fmla="*/ 2147483647 h 2748"/>
              <a:gd name="T46" fmla="*/ 2147483647 w 2187"/>
              <a:gd name="T47" fmla="*/ 2147483647 h 2748"/>
              <a:gd name="T48" fmla="*/ 2147483647 w 2187"/>
              <a:gd name="T49" fmla="*/ 2147483647 h 2748"/>
              <a:gd name="T50" fmla="*/ 2147483647 w 2187"/>
              <a:gd name="T51" fmla="*/ 2147483647 h 2748"/>
              <a:gd name="T52" fmla="*/ 2147483647 w 2187"/>
              <a:gd name="T53" fmla="*/ 2147483647 h 2748"/>
              <a:gd name="T54" fmla="*/ 2147483647 w 2187"/>
              <a:gd name="T55" fmla="*/ 2147483647 h 2748"/>
              <a:gd name="T56" fmla="*/ 2147483647 w 2187"/>
              <a:gd name="T57" fmla="*/ 2147483647 h 2748"/>
              <a:gd name="T58" fmla="*/ 2147483647 w 2187"/>
              <a:gd name="T59" fmla="*/ 2147483647 h 2748"/>
              <a:gd name="T60" fmla="*/ 2147483647 w 2187"/>
              <a:gd name="T61" fmla="*/ 2147483647 h 2748"/>
              <a:gd name="T62" fmla="*/ 2147483647 w 2187"/>
              <a:gd name="T63" fmla="*/ 2147483647 h 2748"/>
              <a:gd name="T64" fmla="*/ 2147483647 w 2187"/>
              <a:gd name="T65" fmla="*/ 2147483647 h 2748"/>
              <a:gd name="T66" fmla="*/ 2147483647 w 2187"/>
              <a:gd name="T67" fmla="*/ 2147483647 h 2748"/>
              <a:gd name="T68" fmla="*/ 2147483647 w 2187"/>
              <a:gd name="T69" fmla="*/ 2147483647 h 2748"/>
              <a:gd name="T70" fmla="*/ 2147483647 w 2187"/>
              <a:gd name="T71" fmla="*/ 2147483647 h 2748"/>
              <a:gd name="T72" fmla="*/ 2147483647 w 2187"/>
              <a:gd name="T73" fmla="*/ 2147483647 h 2748"/>
              <a:gd name="T74" fmla="*/ 2147483647 w 2187"/>
              <a:gd name="T75" fmla="*/ 2147483647 h 2748"/>
              <a:gd name="T76" fmla="*/ 2147483647 w 2187"/>
              <a:gd name="T77" fmla="*/ 2147483647 h 2748"/>
              <a:gd name="T78" fmla="*/ 2147483647 w 2187"/>
              <a:gd name="T79" fmla="*/ 2147483647 h 2748"/>
              <a:gd name="T80" fmla="*/ 2147483647 w 2187"/>
              <a:gd name="T81" fmla="*/ 2147483647 h 2748"/>
              <a:gd name="T82" fmla="*/ 2147483647 w 2187"/>
              <a:gd name="T83" fmla="*/ 2147483647 h 2748"/>
              <a:gd name="T84" fmla="*/ 2147483647 w 2187"/>
              <a:gd name="T85" fmla="*/ 2147483647 h 2748"/>
              <a:gd name="T86" fmla="*/ 2147483647 w 2187"/>
              <a:gd name="T87" fmla="*/ 2147483647 h 2748"/>
              <a:gd name="T88" fmla="*/ 2052691460 w 2187"/>
              <a:gd name="T89" fmla="*/ 2147483647 h 2748"/>
              <a:gd name="T90" fmla="*/ 1814235739 w 2187"/>
              <a:gd name="T91" fmla="*/ 2147483647 h 2748"/>
              <a:gd name="T92" fmla="*/ 1578238095 w 2187"/>
              <a:gd name="T93" fmla="*/ 2147483647 h 2748"/>
              <a:gd name="T94" fmla="*/ 1511862593 w 2187"/>
              <a:gd name="T95" fmla="*/ 2147483647 h 2748"/>
              <a:gd name="T96" fmla="*/ 1509404125 w 2187"/>
              <a:gd name="T97" fmla="*/ 0 h 2748"/>
              <a:gd name="T98" fmla="*/ 1590528867 w 2187"/>
              <a:gd name="T99" fmla="*/ 841778725 h 2748"/>
              <a:gd name="T100" fmla="*/ 1831443448 w 2187"/>
              <a:gd name="T101" fmla="*/ 853943373 h 2748"/>
              <a:gd name="T102" fmla="*/ 2047776092 w 2187"/>
              <a:gd name="T103" fmla="*/ 878271108 h 27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87"/>
              <a:gd name="T157" fmla="*/ 0 h 2748"/>
              <a:gd name="T158" fmla="*/ 2187 w 2187"/>
              <a:gd name="T159" fmla="*/ 2748 h 27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87" h="2748">
                <a:moveTo>
                  <a:pt x="833" y="361"/>
                </a:moveTo>
                <a:lnTo>
                  <a:pt x="863" y="366"/>
                </a:lnTo>
                <a:lnTo>
                  <a:pt x="903" y="372"/>
                </a:lnTo>
                <a:lnTo>
                  <a:pt x="943" y="382"/>
                </a:lnTo>
                <a:lnTo>
                  <a:pt x="971" y="389"/>
                </a:lnTo>
                <a:lnTo>
                  <a:pt x="1005" y="397"/>
                </a:lnTo>
                <a:lnTo>
                  <a:pt x="1036" y="407"/>
                </a:lnTo>
                <a:lnTo>
                  <a:pt x="1069" y="417"/>
                </a:lnTo>
                <a:lnTo>
                  <a:pt x="1099" y="425"/>
                </a:lnTo>
                <a:lnTo>
                  <a:pt x="1134" y="439"/>
                </a:lnTo>
                <a:lnTo>
                  <a:pt x="1174" y="455"/>
                </a:lnTo>
                <a:lnTo>
                  <a:pt x="1209" y="469"/>
                </a:lnTo>
                <a:lnTo>
                  <a:pt x="1242" y="484"/>
                </a:lnTo>
                <a:lnTo>
                  <a:pt x="1281" y="500"/>
                </a:lnTo>
                <a:lnTo>
                  <a:pt x="1317" y="519"/>
                </a:lnTo>
                <a:lnTo>
                  <a:pt x="1350" y="535"/>
                </a:lnTo>
                <a:lnTo>
                  <a:pt x="1382" y="555"/>
                </a:lnTo>
                <a:lnTo>
                  <a:pt x="1410" y="572"/>
                </a:lnTo>
                <a:lnTo>
                  <a:pt x="1439" y="592"/>
                </a:lnTo>
                <a:lnTo>
                  <a:pt x="1470" y="610"/>
                </a:lnTo>
                <a:lnTo>
                  <a:pt x="1505" y="635"/>
                </a:lnTo>
                <a:lnTo>
                  <a:pt x="1537" y="658"/>
                </a:lnTo>
                <a:lnTo>
                  <a:pt x="1567" y="681"/>
                </a:lnTo>
                <a:lnTo>
                  <a:pt x="1595" y="701"/>
                </a:lnTo>
                <a:lnTo>
                  <a:pt x="1640" y="740"/>
                </a:lnTo>
                <a:lnTo>
                  <a:pt x="1686" y="783"/>
                </a:lnTo>
                <a:lnTo>
                  <a:pt x="1723" y="816"/>
                </a:lnTo>
                <a:lnTo>
                  <a:pt x="1766" y="864"/>
                </a:lnTo>
                <a:lnTo>
                  <a:pt x="1796" y="899"/>
                </a:lnTo>
                <a:lnTo>
                  <a:pt x="1829" y="939"/>
                </a:lnTo>
                <a:lnTo>
                  <a:pt x="1866" y="984"/>
                </a:lnTo>
                <a:lnTo>
                  <a:pt x="1896" y="1027"/>
                </a:lnTo>
                <a:lnTo>
                  <a:pt x="1926" y="1076"/>
                </a:lnTo>
                <a:lnTo>
                  <a:pt x="1957" y="1122"/>
                </a:lnTo>
                <a:lnTo>
                  <a:pt x="1984" y="1172"/>
                </a:lnTo>
                <a:lnTo>
                  <a:pt x="2011" y="1215"/>
                </a:lnTo>
                <a:lnTo>
                  <a:pt x="2036" y="1268"/>
                </a:lnTo>
                <a:lnTo>
                  <a:pt x="2059" y="1320"/>
                </a:lnTo>
                <a:lnTo>
                  <a:pt x="2079" y="1373"/>
                </a:lnTo>
                <a:lnTo>
                  <a:pt x="2099" y="1431"/>
                </a:lnTo>
                <a:lnTo>
                  <a:pt x="2124" y="1503"/>
                </a:lnTo>
                <a:lnTo>
                  <a:pt x="2140" y="1569"/>
                </a:lnTo>
                <a:lnTo>
                  <a:pt x="2157" y="1638"/>
                </a:lnTo>
                <a:lnTo>
                  <a:pt x="2165" y="1704"/>
                </a:lnTo>
                <a:lnTo>
                  <a:pt x="2177" y="1782"/>
                </a:lnTo>
                <a:lnTo>
                  <a:pt x="2185" y="1880"/>
                </a:lnTo>
                <a:lnTo>
                  <a:pt x="2187" y="1955"/>
                </a:lnTo>
                <a:lnTo>
                  <a:pt x="2185" y="2030"/>
                </a:lnTo>
                <a:lnTo>
                  <a:pt x="2179" y="2100"/>
                </a:lnTo>
                <a:lnTo>
                  <a:pt x="2170" y="2166"/>
                </a:lnTo>
                <a:lnTo>
                  <a:pt x="2162" y="2236"/>
                </a:lnTo>
                <a:lnTo>
                  <a:pt x="2147" y="2308"/>
                </a:lnTo>
                <a:lnTo>
                  <a:pt x="2127" y="2384"/>
                </a:lnTo>
                <a:lnTo>
                  <a:pt x="2102" y="2464"/>
                </a:lnTo>
                <a:lnTo>
                  <a:pt x="2077" y="2537"/>
                </a:lnTo>
                <a:lnTo>
                  <a:pt x="2049" y="2609"/>
                </a:lnTo>
                <a:lnTo>
                  <a:pt x="2007" y="2679"/>
                </a:lnTo>
                <a:lnTo>
                  <a:pt x="1966" y="2748"/>
                </a:lnTo>
                <a:lnTo>
                  <a:pt x="1322" y="2376"/>
                </a:lnTo>
                <a:lnTo>
                  <a:pt x="1357" y="2306"/>
                </a:lnTo>
                <a:lnTo>
                  <a:pt x="1380" y="2253"/>
                </a:lnTo>
                <a:lnTo>
                  <a:pt x="1397" y="2195"/>
                </a:lnTo>
                <a:lnTo>
                  <a:pt x="1412" y="2138"/>
                </a:lnTo>
                <a:lnTo>
                  <a:pt x="1422" y="2087"/>
                </a:lnTo>
                <a:lnTo>
                  <a:pt x="1425" y="2035"/>
                </a:lnTo>
                <a:lnTo>
                  <a:pt x="1430" y="1985"/>
                </a:lnTo>
                <a:lnTo>
                  <a:pt x="1430" y="1932"/>
                </a:lnTo>
                <a:lnTo>
                  <a:pt x="1427" y="1870"/>
                </a:lnTo>
                <a:lnTo>
                  <a:pt x="1419" y="1811"/>
                </a:lnTo>
                <a:lnTo>
                  <a:pt x="1407" y="1744"/>
                </a:lnTo>
                <a:lnTo>
                  <a:pt x="1392" y="1691"/>
                </a:lnTo>
                <a:lnTo>
                  <a:pt x="1369" y="1631"/>
                </a:lnTo>
                <a:lnTo>
                  <a:pt x="1347" y="1579"/>
                </a:lnTo>
                <a:lnTo>
                  <a:pt x="1320" y="1530"/>
                </a:lnTo>
                <a:lnTo>
                  <a:pt x="1297" y="1491"/>
                </a:lnTo>
                <a:lnTo>
                  <a:pt x="1274" y="1460"/>
                </a:lnTo>
                <a:lnTo>
                  <a:pt x="1251" y="1428"/>
                </a:lnTo>
                <a:lnTo>
                  <a:pt x="1224" y="1397"/>
                </a:lnTo>
                <a:lnTo>
                  <a:pt x="1194" y="1363"/>
                </a:lnTo>
                <a:lnTo>
                  <a:pt x="1169" y="1340"/>
                </a:lnTo>
                <a:lnTo>
                  <a:pt x="1141" y="1312"/>
                </a:lnTo>
                <a:lnTo>
                  <a:pt x="1113" y="1287"/>
                </a:lnTo>
                <a:lnTo>
                  <a:pt x="1079" y="1262"/>
                </a:lnTo>
                <a:lnTo>
                  <a:pt x="1039" y="1237"/>
                </a:lnTo>
                <a:lnTo>
                  <a:pt x="1006" y="1214"/>
                </a:lnTo>
                <a:lnTo>
                  <a:pt x="978" y="1199"/>
                </a:lnTo>
                <a:lnTo>
                  <a:pt x="936" y="1174"/>
                </a:lnTo>
                <a:lnTo>
                  <a:pt x="900" y="1160"/>
                </a:lnTo>
                <a:lnTo>
                  <a:pt x="868" y="1149"/>
                </a:lnTo>
                <a:lnTo>
                  <a:pt x="835" y="1137"/>
                </a:lnTo>
                <a:lnTo>
                  <a:pt x="785" y="1125"/>
                </a:lnTo>
                <a:lnTo>
                  <a:pt x="738" y="1117"/>
                </a:lnTo>
                <a:lnTo>
                  <a:pt x="690" y="1112"/>
                </a:lnTo>
                <a:lnTo>
                  <a:pt x="642" y="1109"/>
                </a:lnTo>
                <a:lnTo>
                  <a:pt x="615" y="1107"/>
                </a:lnTo>
                <a:lnTo>
                  <a:pt x="615" y="1508"/>
                </a:lnTo>
                <a:lnTo>
                  <a:pt x="0" y="765"/>
                </a:lnTo>
                <a:lnTo>
                  <a:pt x="614" y="0"/>
                </a:lnTo>
                <a:lnTo>
                  <a:pt x="614" y="344"/>
                </a:lnTo>
                <a:lnTo>
                  <a:pt x="647" y="346"/>
                </a:lnTo>
                <a:lnTo>
                  <a:pt x="695" y="347"/>
                </a:lnTo>
                <a:lnTo>
                  <a:pt x="745" y="351"/>
                </a:lnTo>
                <a:lnTo>
                  <a:pt x="793" y="356"/>
                </a:lnTo>
                <a:lnTo>
                  <a:pt x="833" y="36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8675" name="Freeform 31"/>
          <p:cNvSpPr>
            <a:spLocks/>
          </p:cNvSpPr>
          <p:nvPr/>
        </p:nvSpPr>
        <p:spPr bwMode="auto">
          <a:xfrm rot="8028086" flipH="1">
            <a:off x="6408738" y="957263"/>
            <a:ext cx="2930525" cy="4978400"/>
          </a:xfrm>
          <a:custGeom>
            <a:avLst/>
            <a:gdLst>
              <a:gd name="T0" fmla="*/ 1549544216 w 2187"/>
              <a:gd name="T1" fmla="*/ 840430844 h 2464"/>
              <a:gd name="T2" fmla="*/ 1693186776 w 2187"/>
              <a:gd name="T3" fmla="*/ 877170270 h 2464"/>
              <a:gd name="T4" fmla="*/ 1804509157 w 2187"/>
              <a:gd name="T5" fmla="*/ 911613955 h 2464"/>
              <a:gd name="T6" fmla="*/ 1919424009 w 2187"/>
              <a:gd name="T7" fmla="*/ 957539374 h 2464"/>
              <a:gd name="T8" fmla="*/ 2036133087 w 2187"/>
              <a:gd name="T9" fmla="*/ 1008057789 h 2464"/>
              <a:gd name="T10" fmla="*/ 2147483647 w 2187"/>
              <a:gd name="T11" fmla="*/ 1076945159 h 2464"/>
              <a:gd name="T12" fmla="*/ 2147483647 w 2187"/>
              <a:gd name="T13" fmla="*/ 1148128270 h 2464"/>
              <a:gd name="T14" fmla="*/ 2147483647 w 2187"/>
              <a:gd name="T15" fmla="*/ 1228497374 h 2464"/>
              <a:gd name="T16" fmla="*/ 2147483647 w 2187"/>
              <a:gd name="T17" fmla="*/ 1313459475 h 2464"/>
              <a:gd name="T18" fmla="*/ 2147483647 w 2187"/>
              <a:gd name="T19" fmla="*/ 1400717316 h 2464"/>
              <a:gd name="T20" fmla="*/ 2147483647 w 2187"/>
              <a:gd name="T21" fmla="*/ 1508641368 h 2464"/>
              <a:gd name="T22" fmla="*/ 2147483647 w 2187"/>
              <a:gd name="T23" fmla="*/ 1609677062 h 2464"/>
              <a:gd name="T24" fmla="*/ 2147483647 w 2187"/>
              <a:gd name="T25" fmla="*/ 1797970218 h 2464"/>
              <a:gd name="T26" fmla="*/ 2147483647 w 2187"/>
              <a:gd name="T27" fmla="*/ 1983966118 h 2464"/>
              <a:gd name="T28" fmla="*/ 2147483647 w 2187"/>
              <a:gd name="T29" fmla="*/ 2147483647 h 2464"/>
              <a:gd name="T30" fmla="*/ 2147483647 w 2187"/>
              <a:gd name="T31" fmla="*/ 2147483647 h 2464"/>
              <a:gd name="T32" fmla="*/ 2147483647 w 2187"/>
              <a:gd name="T33" fmla="*/ 2147483647 h 2464"/>
              <a:gd name="T34" fmla="*/ 2147483647 w 2187"/>
              <a:gd name="T35" fmla="*/ 2147483647 h 2464"/>
              <a:gd name="T36" fmla="*/ 2147483647 w 2187"/>
              <a:gd name="T37" fmla="*/ 2147483647 h 2464"/>
              <a:gd name="T38" fmla="*/ 2147483647 w 2187"/>
              <a:gd name="T39" fmla="*/ 2147483647 h 2464"/>
              <a:gd name="T40" fmla="*/ 2147483647 w 2187"/>
              <a:gd name="T41" fmla="*/ 2147483647 h 2464"/>
              <a:gd name="T42" fmla="*/ 2147483647 w 2187"/>
              <a:gd name="T43" fmla="*/ 2147483647 h 2464"/>
              <a:gd name="T44" fmla="*/ 2147483647 w 2187"/>
              <a:gd name="T45" fmla="*/ 2147483647 h 2464"/>
              <a:gd name="T46" fmla="*/ 2147483647 w 2187"/>
              <a:gd name="T47" fmla="*/ 2147483647 h 2464"/>
              <a:gd name="T48" fmla="*/ 2147483647 w 2187"/>
              <a:gd name="T49" fmla="*/ 2147483647 h 2464"/>
              <a:gd name="T50" fmla="*/ 2147483647 w 2187"/>
              <a:gd name="T51" fmla="*/ 2147483647 h 2464"/>
              <a:gd name="T52" fmla="*/ 2147483647 w 2187"/>
              <a:gd name="T53" fmla="*/ 2147483647 h 2464"/>
              <a:gd name="T54" fmla="*/ 2147483647 w 2187"/>
              <a:gd name="T55" fmla="*/ 2147483647 h 2464"/>
              <a:gd name="T56" fmla="*/ 2147483647 w 2187"/>
              <a:gd name="T57" fmla="*/ 2147483647 h 2464"/>
              <a:gd name="T58" fmla="*/ 2147483647 w 2187"/>
              <a:gd name="T59" fmla="*/ 2147483647 h 2464"/>
              <a:gd name="T60" fmla="*/ 2147483647 w 2187"/>
              <a:gd name="T61" fmla="*/ 2147483647 h 2464"/>
              <a:gd name="T62" fmla="*/ 2147483647 w 2187"/>
              <a:gd name="T63" fmla="*/ 2147483647 h 2464"/>
              <a:gd name="T64" fmla="*/ 2147483647 w 2187"/>
              <a:gd name="T65" fmla="*/ 2147483647 h 2464"/>
              <a:gd name="T66" fmla="*/ 2147483647 w 2187"/>
              <a:gd name="T67" fmla="*/ 2147483647 h 2464"/>
              <a:gd name="T68" fmla="*/ 2147483647 w 2187"/>
              <a:gd name="T69" fmla="*/ 2147483647 h 2464"/>
              <a:gd name="T70" fmla="*/ 2098977879 w 2187"/>
              <a:gd name="T71" fmla="*/ 2147483647 h 2464"/>
              <a:gd name="T72" fmla="*/ 1998427551 w 2187"/>
              <a:gd name="T73" fmla="*/ 2147483647 h 2464"/>
              <a:gd name="T74" fmla="*/ 1865558384 w 2187"/>
              <a:gd name="T75" fmla="*/ 2147483647 h 2464"/>
              <a:gd name="T76" fmla="*/ 1756030229 w 2187"/>
              <a:gd name="T77" fmla="*/ 2147483647 h 2464"/>
              <a:gd name="T78" fmla="*/ 1615978800 w 2187"/>
              <a:gd name="T79" fmla="*/ 2147483647 h 2464"/>
              <a:gd name="T80" fmla="*/ 1499269722 w 2187"/>
              <a:gd name="T81" fmla="*/ 2147483647 h 2464"/>
              <a:gd name="T82" fmla="*/ 1325102214 w 2187"/>
              <a:gd name="T83" fmla="*/ 2147483647 h 2464"/>
              <a:gd name="T84" fmla="*/ 1152731946 w 2187"/>
              <a:gd name="T85" fmla="*/ 2147483647 h 2464"/>
              <a:gd name="T86" fmla="*/ 1104251677 w 2187"/>
              <a:gd name="T87" fmla="*/ 2147483647 h 2464"/>
              <a:gd name="T88" fmla="*/ 1102457452 w 2187"/>
              <a:gd name="T89" fmla="*/ 0 h 2464"/>
              <a:gd name="T90" fmla="*/ 1161709773 w 2187"/>
              <a:gd name="T91" fmla="*/ 794505425 h 2464"/>
              <a:gd name="T92" fmla="*/ 1337671172 w 2187"/>
              <a:gd name="T93" fmla="*/ 805987159 h 2464"/>
              <a:gd name="T94" fmla="*/ 1495678591 w 2187"/>
              <a:gd name="T95" fmla="*/ 828949111 h 24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87"/>
              <a:gd name="T145" fmla="*/ 0 h 2464"/>
              <a:gd name="T146" fmla="*/ 2187 w 2187"/>
              <a:gd name="T147" fmla="*/ 2464 h 24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87" h="2464">
                <a:moveTo>
                  <a:pt x="833" y="361"/>
                </a:moveTo>
                <a:lnTo>
                  <a:pt x="863" y="366"/>
                </a:lnTo>
                <a:lnTo>
                  <a:pt x="903" y="372"/>
                </a:lnTo>
                <a:lnTo>
                  <a:pt x="943" y="382"/>
                </a:lnTo>
                <a:lnTo>
                  <a:pt x="971" y="389"/>
                </a:lnTo>
                <a:lnTo>
                  <a:pt x="1005" y="397"/>
                </a:lnTo>
                <a:lnTo>
                  <a:pt x="1036" y="407"/>
                </a:lnTo>
                <a:lnTo>
                  <a:pt x="1069" y="417"/>
                </a:lnTo>
                <a:lnTo>
                  <a:pt x="1099" y="425"/>
                </a:lnTo>
                <a:lnTo>
                  <a:pt x="1134" y="439"/>
                </a:lnTo>
                <a:lnTo>
                  <a:pt x="1174" y="455"/>
                </a:lnTo>
                <a:lnTo>
                  <a:pt x="1209" y="469"/>
                </a:lnTo>
                <a:lnTo>
                  <a:pt x="1242" y="484"/>
                </a:lnTo>
                <a:lnTo>
                  <a:pt x="1281" y="500"/>
                </a:lnTo>
                <a:lnTo>
                  <a:pt x="1317" y="519"/>
                </a:lnTo>
                <a:lnTo>
                  <a:pt x="1350" y="535"/>
                </a:lnTo>
                <a:lnTo>
                  <a:pt x="1382" y="555"/>
                </a:lnTo>
                <a:lnTo>
                  <a:pt x="1410" y="572"/>
                </a:lnTo>
                <a:lnTo>
                  <a:pt x="1439" y="592"/>
                </a:lnTo>
                <a:lnTo>
                  <a:pt x="1470" y="610"/>
                </a:lnTo>
                <a:lnTo>
                  <a:pt x="1505" y="633"/>
                </a:lnTo>
                <a:lnTo>
                  <a:pt x="1537" y="657"/>
                </a:lnTo>
                <a:lnTo>
                  <a:pt x="1567" y="680"/>
                </a:lnTo>
                <a:lnTo>
                  <a:pt x="1595" y="701"/>
                </a:lnTo>
                <a:lnTo>
                  <a:pt x="1640" y="740"/>
                </a:lnTo>
                <a:lnTo>
                  <a:pt x="1686" y="783"/>
                </a:lnTo>
                <a:lnTo>
                  <a:pt x="1723" y="816"/>
                </a:lnTo>
                <a:lnTo>
                  <a:pt x="1766" y="864"/>
                </a:lnTo>
                <a:lnTo>
                  <a:pt x="1796" y="899"/>
                </a:lnTo>
                <a:lnTo>
                  <a:pt x="1829" y="939"/>
                </a:lnTo>
                <a:lnTo>
                  <a:pt x="1866" y="984"/>
                </a:lnTo>
                <a:lnTo>
                  <a:pt x="1896" y="1027"/>
                </a:lnTo>
                <a:lnTo>
                  <a:pt x="1926" y="1076"/>
                </a:lnTo>
                <a:lnTo>
                  <a:pt x="1957" y="1122"/>
                </a:lnTo>
                <a:lnTo>
                  <a:pt x="1984" y="1172"/>
                </a:lnTo>
                <a:lnTo>
                  <a:pt x="2011" y="1215"/>
                </a:lnTo>
                <a:lnTo>
                  <a:pt x="2036" y="1268"/>
                </a:lnTo>
                <a:lnTo>
                  <a:pt x="2059" y="1320"/>
                </a:lnTo>
                <a:lnTo>
                  <a:pt x="2079" y="1373"/>
                </a:lnTo>
                <a:lnTo>
                  <a:pt x="2099" y="1431"/>
                </a:lnTo>
                <a:lnTo>
                  <a:pt x="2124" y="1503"/>
                </a:lnTo>
                <a:lnTo>
                  <a:pt x="2140" y="1569"/>
                </a:lnTo>
                <a:lnTo>
                  <a:pt x="2157" y="1638"/>
                </a:lnTo>
                <a:lnTo>
                  <a:pt x="2165" y="1704"/>
                </a:lnTo>
                <a:lnTo>
                  <a:pt x="2177" y="1782"/>
                </a:lnTo>
                <a:lnTo>
                  <a:pt x="2185" y="1879"/>
                </a:lnTo>
                <a:lnTo>
                  <a:pt x="2187" y="1954"/>
                </a:lnTo>
                <a:lnTo>
                  <a:pt x="2185" y="2028"/>
                </a:lnTo>
                <a:lnTo>
                  <a:pt x="2179" y="2100"/>
                </a:lnTo>
                <a:lnTo>
                  <a:pt x="2170" y="2166"/>
                </a:lnTo>
                <a:lnTo>
                  <a:pt x="2162" y="2236"/>
                </a:lnTo>
                <a:lnTo>
                  <a:pt x="2147" y="2308"/>
                </a:lnTo>
                <a:lnTo>
                  <a:pt x="2127" y="2384"/>
                </a:lnTo>
                <a:lnTo>
                  <a:pt x="2102" y="2464"/>
                </a:lnTo>
                <a:lnTo>
                  <a:pt x="1959" y="2018"/>
                </a:lnTo>
                <a:lnTo>
                  <a:pt x="1414" y="2112"/>
                </a:lnTo>
                <a:lnTo>
                  <a:pt x="1425" y="2033"/>
                </a:lnTo>
                <a:lnTo>
                  <a:pt x="1430" y="1984"/>
                </a:lnTo>
                <a:lnTo>
                  <a:pt x="1430" y="1930"/>
                </a:lnTo>
                <a:lnTo>
                  <a:pt x="1427" y="1869"/>
                </a:lnTo>
                <a:lnTo>
                  <a:pt x="1419" y="1811"/>
                </a:lnTo>
                <a:lnTo>
                  <a:pt x="1407" y="1744"/>
                </a:lnTo>
                <a:lnTo>
                  <a:pt x="1392" y="1691"/>
                </a:lnTo>
                <a:lnTo>
                  <a:pt x="1369" y="1631"/>
                </a:lnTo>
                <a:lnTo>
                  <a:pt x="1347" y="1579"/>
                </a:lnTo>
                <a:lnTo>
                  <a:pt x="1320" y="1530"/>
                </a:lnTo>
                <a:lnTo>
                  <a:pt x="1297" y="1491"/>
                </a:lnTo>
                <a:lnTo>
                  <a:pt x="1274" y="1460"/>
                </a:lnTo>
                <a:lnTo>
                  <a:pt x="1251" y="1428"/>
                </a:lnTo>
                <a:lnTo>
                  <a:pt x="1224" y="1397"/>
                </a:lnTo>
                <a:lnTo>
                  <a:pt x="1194" y="1363"/>
                </a:lnTo>
                <a:lnTo>
                  <a:pt x="1169" y="1340"/>
                </a:lnTo>
                <a:lnTo>
                  <a:pt x="1141" y="1312"/>
                </a:lnTo>
                <a:lnTo>
                  <a:pt x="1113" y="1287"/>
                </a:lnTo>
                <a:lnTo>
                  <a:pt x="1079" y="1262"/>
                </a:lnTo>
                <a:lnTo>
                  <a:pt x="1039" y="1237"/>
                </a:lnTo>
                <a:lnTo>
                  <a:pt x="1006" y="1214"/>
                </a:lnTo>
                <a:lnTo>
                  <a:pt x="978" y="1199"/>
                </a:lnTo>
                <a:lnTo>
                  <a:pt x="936" y="1174"/>
                </a:lnTo>
                <a:lnTo>
                  <a:pt x="900" y="1160"/>
                </a:lnTo>
                <a:lnTo>
                  <a:pt x="868" y="1149"/>
                </a:lnTo>
                <a:lnTo>
                  <a:pt x="835" y="1137"/>
                </a:lnTo>
                <a:lnTo>
                  <a:pt x="785" y="1125"/>
                </a:lnTo>
                <a:lnTo>
                  <a:pt x="738" y="1117"/>
                </a:lnTo>
                <a:lnTo>
                  <a:pt x="690" y="1112"/>
                </a:lnTo>
                <a:lnTo>
                  <a:pt x="642" y="1109"/>
                </a:lnTo>
                <a:lnTo>
                  <a:pt x="615" y="1107"/>
                </a:lnTo>
                <a:lnTo>
                  <a:pt x="615" y="1508"/>
                </a:lnTo>
                <a:lnTo>
                  <a:pt x="0" y="765"/>
                </a:lnTo>
                <a:lnTo>
                  <a:pt x="614" y="0"/>
                </a:lnTo>
                <a:lnTo>
                  <a:pt x="614" y="344"/>
                </a:lnTo>
                <a:lnTo>
                  <a:pt x="647" y="346"/>
                </a:lnTo>
                <a:lnTo>
                  <a:pt x="695" y="347"/>
                </a:lnTo>
                <a:lnTo>
                  <a:pt x="745" y="351"/>
                </a:lnTo>
                <a:lnTo>
                  <a:pt x="793" y="356"/>
                </a:lnTo>
                <a:lnTo>
                  <a:pt x="833" y="36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8676" name="Freeform 33"/>
          <p:cNvSpPr>
            <a:spLocks/>
          </p:cNvSpPr>
          <p:nvPr/>
        </p:nvSpPr>
        <p:spPr bwMode="auto">
          <a:xfrm rot="21171847" flipH="1">
            <a:off x="1828800" y="609600"/>
            <a:ext cx="4572000" cy="3505200"/>
          </a:xfrm>
          <a:custGeom>
            <a:avLst/>
            <a:gdLst>
              <a:gd name="T0" fmla="*/ 2121525429 w 2187"/>
              <a:gd name="T1" fmla="*/ 740671121 h 2464"/>
              <a:gd name="T2" fmla="*/ 2147483647 w 2187"/>
              <a:gd name="T3" fmla="*/ 773050286 h 2464"/>
              <a:gd name="T4" fmla="*/ 2147483647 w 2187"/>
              <a:gd name="T5" fmla="*/ 803404965 h 2464"/>
              <a:gd name="T6" fmla="*/ 2147483647 w 2187"/>
              <a:gd name="T7" fmla="*/ 843879766 h 2464"/>
              <a:gd name="T8" fmla="*/ 2147483647 w 2187"/>
              <a:gd name="T9" fmla="*/ 888400341 h 2464"/>
              <a:gd name="T10" fmla="*/ 2147483647 w 2187"/>
              <a:gd name="T11" fmla="*/ 949111121 h 2464"/>
              <a:gd name="T12" fmla="*/ 2147483647 w 2187"/>
              <a:gd name="T13" fmla="*/ 1011844787 h 2464"/>
              <a:gd name="T14" fmla="*/ 2147483647 w 2187"/>
              <a:gd name="T15" fmla="*/ 1082674267 h 2464"/>
              <a:gd name="T16" fmla="*/ 2147483647 w 2187"/>
              <a:gd name="T17" fmla="*/ 1157550942 h 2464"/>
              <a:gd name="T18" fmla="*/ 2147483647 w 2187"/>
              <a:gd name="T19" fmla="*/ 1234451927 h 2464"/>
              <a:gd name="T20" fmla="*/ 2147483647 w 2187"/>
              <a:gd name="T21" fmla="*/ 1329564581 h 2464"/>
              <a:gd name="T22" fmla="*/ 2147483647 w 2187"/>
              <a:gd name="T23" fmla="*/ 1418607153 h 2464"/>
              <a:gd name="T24" fmla="*/ 2147483647 w 2187"/>
              <a:gd name="T25" fmla="*/ 1584549642 h 2464"/>
              <a:gd name="T26" fmla="*/ 2147483647 w 2187"/>
              <a:gd name="T27" fmla="*/ 1748468890 h 2464"/>
              <a:gd name="T28" fmla="*/ 2147483647 w 2187"/>
              <a:gd name="T29" fmla="*/ 1900245128 h 2464"/>
              <a:gd name="T30" fmla="*/ 2147483647 w 2187"/>
              <a:gd name="T31" fmla="*/ 2078330271 h 2464"/>
              <a:gd name="T32" fmla="*/ 2147483647 w 2187"/>
              <a:gd name="T33" fmla="*/ 2147483647 h 2464"/>
              <a:gd name="T34" fmla="*/ 2147483647 w 2187"/>
              <a:gd name="T35" fmla="*/ 2147483647 h 2464"/>
              <a:gd name="T36" fmla="*/ 2147483647 w 2187"/>
              <a:gd name="T37" fmla="*/ 2147483647 h 2464"/>
              <a:gd name="T38" fmla="*/ 2147483647 w 2187"/>
              <a:gd name="T39" fmla="*/ 2147483647 h 2464"/>
              <a:gd name="T40" fmla="*/ 2147483647 w 2187"/>
              <a:gd name="T41" fmla="*/ 2147483647 h 2464"/>
              <a:gd name="T42" fmla="*/ 2147483647 w 2187"/>
              <a:gd name="T43" fmla="*/ 2147483647 h 2464"/>
              <a:gd name="T44" fmla="*/ 2147483647 w 2187"/>
              <a:gd name="T45" fmla="*/ 2147483647 h 2464"/>
              <a:gd name="T46" fmla="*/ 2147483647 w 2187"/>
              <a:gd name="T47" fmla="*/ 2147483647 h 2464"/>
              <a:gd name="T48" fmla="*/ 2147483647 w 2187"/>
              <a:gd name="T49" fmla="*/ 2147483647 h 2464"/>
              <a:gd name="T50" fmla="*/ 2147483647 w 2187"/>
              <a:gd name="T51" fmla="*/ 2147483647 h 2464"/>
              <a:gd name="T52" fmla="*/ 2147483647 w 2187"/>
              <a:gd name="T53" fmla="*/ 2147483647 h 2464"/>
              <a:gd name="T54" fmla="*/ 2147483647 w 2187"/>
              <a:gd name="T55" fmla="*/ 2147483647 h 2464"/>
              <a:gd name="T56" fmla="*/ 2147483647 w 2187"/>
              <a:gd name="T57" fmla="*/ 2147483647 h 2464"/>
              <a:gd name="T58" fmla="*/ 2147483647 w 2187"/>
              <a:gd name="T59" fmla="*/ 2147483647 h 2464"/>
              <a:gd name="T60" fmla="*/ 2147483647 w 2187"/>
              <a:gd name="T61" fmla="*/ 2147483647 h 2464"/>
              <a:gd name="T62" fmla="*/ 2147483647 w 2187"/>
              <a:gd name="T63" fmla="*/ 2147483647 h 2464"/>
              <a:gd name="T64" fmla="*/ 2147483647 w 2187"/>
              <a:gd name="T65" fmla="*/ 2147483647 h 2464"/>
              <a:gd name="T66" fmla="*/ 2147483647 w 2187"/>
              <a:gd name="T67" fmla="*/ 2147483647 h 2464"/>
              <a:gd name="T68" fmla="*/ 2147483647 w 2187"/>
              <a:gd name="T69" fmla="*/ 2147483647 h 2464"/>
              <a:gd name="T70" fmla="*/ 2147483647 w 2187"/>
              <a:gd name="T71" fmla="*/ 2147483647 h 2464"/>
              <a:gd name="T72" fmla="*/ 2147483647 w 2187"/>
              <a:gd name="T73" fmla="*/ 2147483647 h 2464"/>
              <a:gd name="T74" fmla="*/ 2147483647 w 2187"/>
              <a:gd name="T75" fmla="*/ 2147483647 h 2464"/>
              <a:gd name="T76" fmla="*/ 2147483647 w 2187"/>
              <a:gd name="T77" fmla="*/ 2147483647 h 2464"/>
              <a:gd name="T78" fmla="*/ 2147483647 w 2187"/>
              <a:gd name="T79" fmla="*/ 2147483647 h 2464"/>
              <a:gd name="T80" fmla="*/ 2052691460 w 2187"/>
              <a:gd name="T81" fmla="*/ 2147483647 h 2464"/>
              <a:gd name="T82" fmla="*/ 1814235739 w 2187"/>
              <a:gd name="T83" fmla="*/ 2147483647 h 2464"/>
              <a:gd name="T84" fmla="*/ 1578238095 w 2187"/>
              <a:gd name="T85" fmla="*/ 2147483647 h 2464"/>
              <a:gd name="T86" fmla="*/ 1511862593 w 2187"/>
              <a:gd name="T87" fmla="*/ 2147483647 h 2464"/>
              <a:gd name="T88" fmla="*/ 1509404125 w 2187"/>
              <a:gd name="T89" fmla="*/ 0 h 2464"/>
              <a:gd name="T90" fmla="*/ 1590528867 w 2187"/>
              <a:gd name="T91" fmla="*/ 700196319 h 2464"/>
              <a:gd name="T92" fmla="*/ 1831443448 w 2187"/>
              <a:gd name="T93" fmla="*/ 710315020 h 2464"/>
              <a:gd name="T94" fmla="*/ 2047776092 w 2187"/>
              <a:gd name="T95" fmla="*/ 730552420 h 24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87"/>
              <a:gd name="T145" fmla="*/ 0 h 2464"/>
              <a:gd name="T146" fmla="*/ 2187 w 2187"/>
              <a:gd name="T147" fmla="*/ 2464 h 24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87" h="2464">
                <a:moveTo>
                  <a:pt x="833" y="361"/>
                </a:moveTo>
                <a:lnTo>
                  <a:pt x="863" y="366"/>
                </a:lnTo>
                <a:lnTo>
                  <a:pt x="903" y="372"/>
                </a:lnTo>
                <a:lnTo>
                  <a:pt x="943" y="382"/>
                </a:lnTo>
                <a:lnTo>
                  <a:pt x="971" y="389"/>
                </a:lnTo>
                <a:lnTo>
                  <a:pt x="1005" y="397"/>
                </a:lnTo>
                <a:lnTo>
                  <a:pt x="1036" y="407"/>
                </a:lnTo>
                <a:lnTo>
                  <a:pt x="1069" y="417"/>
                </a:lnTo>
                <a:lnTo>
                  <a:pt x="1099" y="425"/>
                </a:lnTo>
                <a:lnTo>
                  <a:pt x="1134" y="439"/>
                </a:lnTo>
                <a:lnTo>
                  <a:pt x="1174" y="455"/>
                </a:lnTo>
                <a:lnTo>
                  <a:pt x="1209" y="469"/>
                </a:lnTo>
                <a:lnTo>
                  <a:pt x="1242" y="484"/>
                </a:lnTo>
                <a:lnTo>
                  <a:pt x="1281" y="500"/>
                </a:lnTo>
                <a:lnTo>
                  <a:pt x="1317" y="519"/>
                </a:lnTo>
                <a:lnTo>
                  <a:pt x="1350" y="535"/>
                </a:lnTo>
                <a:lnTo>
                  <a:pt x="1382" y="555"/>
                </a:lnTo>
                <a:lnTo>
                  <a:pt x="1410" y="572"/>
                </a:lnTo>
                <a:lnTo>
                  <a:pt x="1439" y="592"/>
                </a:lnTo>
                <a:lnTo>
                  <a:pt x="1470" y="610"/>
                </a:lnTo>
                <a:lnTo>
                  <a:pt x="1505" y="633"/>
                </a:lnTo>
                <a:lnTo>
                  <a:pt x="1537" y="657"/>
                </a:lnTo>
                <a:lnTo>
                  <a:pt x="1567" y="680"/>
                </a:lnTo>
                <a:lnTo>
                  <a:pt x="1595" y="701"/>
                </a:lnTo>
                <a:lnTo>
                  <a:pt x="1640" y="740"/>
                </a:lnTo>
                <a:lnTo>
                  <a:pt x="1686" y="783"/>
                </a:lnTo>
                <a:lnTo>
                  <a:pt x="1723" y="816"/>
                </a:lnTo>
                <a:lnTo>
                  <a:pt x="1766" y="864"/>
                </a:lnTo>
                <a:lnTo>
                  <a:pt x="1796" y="899"/>
                </a:lnTo>
                <a:lnTo>
                  <a:pt x="1829" y="939"/>
                </a:lnTo>
                <a:lnTo>
                  <a:pt x="1866" y="984"/>
                </a:lnTo>
                <a:lnTo>
                  <a:pt x="1896" y="1027"/>
                </a:lnTo>
                <a:lnTo>
                  <a:pt x="1926" y="1076"/>
                </a:lnTo>
                <a:lnTo>
                  <a:pt x="1957" y="1122"/>
                </a:lnTo>
                <a:lnTo>
                  <a:pt x="1984" y="1172"/>
                </a:lnTo>
                <a:lnTo>
                  <a:pt x="2011" y="1215"/>
                </a:lnTo>
                <a:lnTo>
                  <a:pt x="2036" y="1268"/>
                </a:lnTo>
                <a:lnTo>
                  <a:pt x="2059" y="1320"/>
                </a:lnTo>
                <a:lnTo>
                  <a:pt x="2079" y="1373"/>
                </a:lnTo>
                <a:lnTo>
                  <a:pt x="2099" y="1431"/>
                </a:lnTo>
                <a:lnTo>
                  <a:pt x="2124" y="1503"/>
                </a:lnTo>
                <a:lnTo>
                  <a:pt x="2140" y="1569"/>
                </a:lnTo>
                <a:lnTo>
                  <a:pt x="2157" y="1638"/>
                </a:lnTo>
                <a:lnTo>
                  <a:pt x="2165" y="1704"/>
                </a:lnTo>
                <a:lnTo>
                  <a:pt x="2177" y="1782"/>
                </a:lnTo>
                <a:lnTo>
                  <a:pt x="2185" y="1879"/>
                </a:lnTo>
                <a:lnTo>
                  <a:pt x="2187" y="1954"/>
                </a:lnTo>
                <a:lnTo>
                  <a:pt x="2185" y="2028"/>
                </a:lnTo>
                <a:lnTo>
                  <a:pt x="2179" y="2100"/>
                </a:lnTo>
                <a:lnTo>
                  <a:pt x="2170" y="2166"/>
                </a:lnTo>
                <a:lnTo>
                  <a:pt x="2162" y="2236"/>
                </a:lnTo>
                <a:lnTo>
                  <a:pt x="2147" y="2308"/>
                </a:lnTo>
                <a:lnTo>
                  <a:pt x="2127" y="2384"/>
                </a:lnTo>
                <a:lnTo>
                  <a:pt x="2102" y="2464"/>
                </a:lnTo>
                <a:lnTo>
                  <a:pt x="1959" y="2018"/>
                </a:lnTo>
                <a:lnTo>
                  <a:pt x="1414" y="2112"/>
                </a:lnTo>
                <a:lnTo>
                  <a:pt x="1425" y="2033"/>
                </a:lnTo>
                <a:lnTo>
                  <a:pt x="1430" y="1984"/>
                </a:lnTo>
                <a:lnTo>
                  <a:pt x="1430" y="1930"/>
                </a:lnTo>
                <a:lnTo>
                  <a:pt x="1427" y="1869"/>
                </a:lnTo>
                <a:lnTo>
                  <a:pt x="1419" y="1811"/>
                </a:lnTo>
                <a:lnTo>
                  <a:pt x="1407" y="1744"/>
                </a:lnTo>
                <a:lnTo>
                  <a:pt x="1392" y="1691"/>
                </a:lnTo>
                <a:lnTo>
                  <a:pt x="1369" y="1631"/>
                </a:lnTo>
                <a:lnTo>
                  <a:pt x="1347" y="1579"/>
                </a:lnTo>
                <a:lnTo>
                  <a:pt x="1320" y="1530"/>
                </a:lnTo>
                <a:lnTo>
                  <a:pt x="1297" y="1491"/>
                </a:lnTo>
                <a:lnTo>
                  <a:pt x="1274" y="1460"/>
                </a:lnTo>
                <a:lnTo>
                  <a:pt x="1251" y="1428"/>
                </a:lnTo>
                <a:lnTo>
                  <a:pt x="1224" y="1397"/>
                </a:lnTo>
                <a:lnTo>
                  <a:pt x="1194" y="1363"/>
                </a:lnTo>
                <a:lnTo>
                  <a:pt x="1169" y="1340"/>
                </a:lnTo>
                <a:lnTo>
                  <a:pt x="1141" y="1312"/>
                </a:lnTo>
                <a:lnTo>
                  <a:pt x="1113" y="1287"/>
                </a:lnTo>
                <a:lnTo>
                  <a:pt x="1079" y="1262"/>
                </a:lnTo>
                <a:lnTo>
                  <a:pt x="1039" y="1237"/>
                </a:lnTo>
                <a:lnTo>
                  <a:pt x="1006" y="1214"/>
                </a:lnTo>
                <a:lnTo>
                  <a:pt x="978" y="1199"/>
                </a:lnTo>
                <a:lnTo>
                  <a:pt x="936" y="1174"/>
                </a:lnTo>
                <a:lnTo>
                  <a:pt x="900" y="1160"/>
                </a:lnTo>
                <a:lnTo>
                  <a:pt x="868" y="1149"/>
                </a:lnTo>
                <a:lnTo>
                  <a:pt x="835" y="1137"/>
                </a:lnTo>
                <a:lnTo>
                  <a:pt x="785" y="1125"/>
                </a:lnTo>
                <a:lnTo>
                  <a:pt x="738" y="1117"/>
                </a:lnTo>
                <a:lnTo>
                  <a:pt x="690" y="1112"/>
                </a:lnTo>
                <a:lnTo>
                  <a:pt x="642" y="1109"/>
                </a:lnTo>
                <a:lnTo>
                  <a:pt x="615" y="1107"/>
                </a:lnTo>
                <a:lnTo>
                  <a:pt x="615" y="1508"/>
                </a:lnTo>
                <a:lnTo>
                  <a:pt x="0" y="765"/>
                </a:lnTo>
                <a:lnTo>
                  <a:pt x="614" y="0"/>
                </a:lnTo>
                <a:lnTo>
                  <a:pt x="614" y="344"/>
                </a:lnTo>
                <a:lnTo>
                  <a:pt x="647" y="346"/>
                </a:lnTo>
                <a:lnTo>
                  <a:pt x="695" y="347"/>
                </a:lnTo>
                <a:lnTo>
                  <a:pt x="745" y="351"/>
                </a:lnTo>
                <a:lnTo>
                  <a:pt x="793" y="356"/>
                </a:lnTo>
                <a:lnTo>
                  <a:pt x="833" y="361"/>
                </a:lnTo>
                <a:close/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8677" name="Freeform 34"/>
          <p:cNvSpPr>
            <a:spLocks/>
          </p:cNvSpPr>
          <p:nvPr/>
        </p:nvSpPr>
        <p:spPr bwMode="auto">
          <a:xfrm rot="7785431">
            <a:off x="4353984" y="2301875"/>
            <a:ext cx="3359150" cy="4997451"/>
          </a:xfrm>
          <a:custGeom>
            <a:avLst/>
            <a:gdLst>
              <a:gd name="T0" fmla="*/ 2035971919 w 2187"/>
              <a:gd name="T1" fmla="*/ 680873939 h 2748"/>
              <a:gd name="T2" fmla="*/ 2147483647 w 2187"/>
              <a:gd name="T3" fmla="*/ 710639039 h 2748"/>
              <a:gd name="T4" fmla="*/ 2147483647 w 2187"/>
              <a:gd name="T5" fmla="*/ 738543906 h 2748"/>
              <a:gd name="T6" fmla="*/ 2147483647 w 2187"/>
              <a:gd name="T7" fmla="*/ 775750622 h 2748"/>
              <a:gd name="T8" fmla="*/ 2147483647 w 2187"/>
              <a:gd name="T9" fmla="*/ 816678147 h 2748"/>
              <a:gd name="T10" fmla="*/ 2147483647 w 2187"/>
              <a:gd name="T11" fmla="*/ 872487539 h 2748"/>
              <a:gd name="T12" fmla="*/ 2147483647 w 2187"/>
              <a:gd name="T13" fmla="*/ 930155971 h 2748"/>
              <a:gd name="T14" fmla="*/ 2147483647 w 2187"/>
              <a:gd name="T15" fmla="*/ 995267384 h 2748"/>
              <a:gd name="T16" fmla="*/ 2147483647 w 2187"/>
              <a:gd name="T17" fmla="*/ 1064099604 h 2748"/>
              <a:gd name="T18" fmla="*/ 2147483647 w 2187"/>
              <a:gd name="T19" fmla="*/ 1134790865 h 2748"/>
              <a:gd name="T20" fmla="*/ 2147483647 w 2187"/>
              <a:gd name="T21" fmla="*/ 1224086166 h 2748"/>
              <a:gd name="T22" fmla="*/ 2147483647 w 2187"/>
              <a:gd name="T23" fmla="*/ 1304079446 h 2748"/>
              <a:gd name="T24" fmla="*/ 2147483647 w 2187"/>
              <a:gd name="T25" fmla="*/ 1456626096 h 2748"/>
              <a:gd name="T26" fmla="*/ 2147483647 w 2187"/>
              <a:gd name="T27" fmla="*/ 1607310637 h 2748"/>
              <a:gd name="T28" fmla="*/ 2147483647 w 2187"/>
              <a:gd name="T29" fmla="*/ 1746834118 h 2748"/>
              <a:gd name="T30" fmla="*/ 2147483647 w 2187"/>
              <a:gd name="T31" fmla="*/ 1910541487 h 2748"/>
              <a:gd name="T32" fmla="*/ 2147483647 w 2187"/>
              <a:gd name="T33" fmla="*/ 2087271684 h 2748"/>
              <a:gd name="T34" fmla="*/ 2147483647 w 2187"/>
              <a:gd name="T35" fmla="*/ 2147483647 h 2748"/>
              <a:gd name="T36" fmla="*/ 2147483647 w 2187"/>
              <a:gd name="T37" fmla="*/ 2147483647 h 2748"/>
              <a:gd name="T38" fmla="*/ 2147483647 w 2187"/>
              <a:gd name="T39" fmla="*/ 2147483647 h 2748"/>
              <a:gd name="T40" fmla="*/ 2147483647 w 2187"/>
              <a:gd name="T41" fmla="*/ 2147483647 h 2748"/>
              <a:gd name="T42" fmla="*/ 2147483647 w 2187"/>
              <a:gd name="T43" fmla="*/ 2147483647 h 2748"/>
              <a:gd name="T44" fmla="*/ 2147483647 w 2187"/>
              <a:gd name="T45" fmla="*/ 2147483647 h 2748"/>
              <a:gd name="T46" fmla="*/ 2147483647 w 2187"/>
              <a:gd name="T47" fmla="*/ 2147483647 h 2748"/>
              <a:gd name="T48" fmla="*/ 2147483647 w 2187"/>
              <a:gd name="T49" fmla="*/ 2147483647 h 2748"/>
              <a:gd name="T50" fmla="*/ 2147483647 w 2187"/>
              <a:gd name="T51" fmla="*/ 2147483647 h 2748"/>
              <a:gd name="T52" fmla="*/ 2147483647 w 2187"/>
              <a:gd name="T53" fmla="*/ 2147483647 h 2748"/>
              <a:gd name="T54" fmla="*/ 2147483647 w 2187"/>
              <a:gd name="T55" fmla="*/ 2147483647 h 2748"/>
              <a:gd name="T56" fmla="*/ 2147483647 w 2187"/>
              <a:gd name="T57" fmla="*/ 2147483647 h 2748"/>
              <a:gd name="T58" fmla="*/ 2147483647 w 2187"/>
              <a:gd name="T59" fmla="*/ 2147483647 h 2748"/>
              <a:gd name="T60" fmla="*/ 2147483647 w 2187"/>
              <a:gd name="T61" fmla="*/ 2147483647 h 2748"/>
              <a:gd name="T62" fmla="*/ 2147483647 w 2187"/>
              <a:gd name="T63" fmla="*/ 2147483647 h 2748"/>
              <a:gd name="T64" fmla="*/ 2147483647 w 2187"/>
              <a:gd name="T65" fmla="*/ 2147483647 h 2748"/>
              <a:gd name="T66" fmla="*/ 2147483647 w 2187"/>
              <a:gd name="T67" fmla="*/ 2147483647 h 2748"/>
              <a:gd name="T68" fmla="*/ 2147483647 w 2187"/>
              <a:gd name="T69" fmla="*/ 2147483647 h 2748"/>
              <a:gd name="T70" fmla="*/ 2147483647 w 2187"/>
              <a:gd name="T71" fmla="*/ 2147483647 h 2748"/>
              <a:gd name="T72" fmla="*/ 2147483647 w 2187"/>
              <a:gd name="T73" fmla="*/ 2147483647 h 2748"/>
              <a:gd name="T74" fmla="*/ 2147483647 w 2187"/>
              <a:gd name="T75" fmla="*/ 2147483647 h 2748"/>
              <a:gd name="T76" fmla="*/ 2147483647 w 2187"/>
              <a:gd name="T77" fmla="*/ 2147483647 h 2748"/>
              <a:gd name="T78" fmla="*/ 2147483647 w 2187"/>
              <a:gd name="T79" fmla="*/ 2147483647 h 2748"/>
              <a:gd name="T80" fmla="*/ 2147483647 w 2187"/>
              <a:gd name="T81" fmla="*/ 2147483647 h 2748"/>
              <a:gd name="T82" fmla="*/ 2147483647 w 2187"/>
              <a:gd name="T83" fmla="*/ 2147483647 h 2748"/>
              <a:gd name="T84" fmla="*/ 2147483647 w 2187"/>
              <a:gd name="T85" fmla="*/ 2147483647 h 2748"/>
              <a:gd name="T86" fmla="*/ 2123262165 w 2187"/>
              <a:gd name="T87" fmla="*/ 2147483647 h 2748"/>
              <a:gd name="T88" fmla="*/ 1969914809 w 2187"/>
              <a:gd name="T89" fmla="*/ 2115176381 h 2748"/>
              <a:gd name="T90" fmla="*/ 1741074929 w 2187"/>
              <a:gd name="T91" fmla="*/ 2077969664 h 2748"/>
              <a:gd name="T92" fmla="*/ 1514593903 w 2187"/>
              <a:gd name="T93" fmla="*/ 2063087796 h 2748"/>
              <a:gd name="T94" fmla="*/ 1450896030 w 2187"/>
              <a:gd name="T95" fmla="*/ 2147483647 h 2748"/>
              <a:gd name="T96" fmla="*/ 1448536793 w 2187"/>
              <a:gd name="T97" fmla="*/ 0 h 2748"/>
              <a:gd name="T98" fmla="*/ 1526390090 w 2187"/>
              <a:gd name="T99" fmla="*/ 643668587 h 2748"/>
              <a:gd name="T100" fmla="*/ 1757589591 w 2187"/>
              <a:gd name="T101" fmla="*/ 652969243 h 2748"/>
              <a:gd name="T102" fmla="*/ 1965197870 w 2187"/>
              <a:gd name="T103" fmla="*/ 671573283 h 27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87"/>
              <a:gd name="T157" fmla="*/ 0 h 2748"/>
              <a:gd name="T158" fmla="*/ 2187 w 2187"/>
              <a:gd name="T159" fmla="*/ 2748 h 27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87" h="2748">
                <a:moveTo>
                  <a:pt x="833" y="361"/>
                </a:moveTo>
                <a:lnTo>
                  <a:pt x="863" y="366"/>
                </a:lnTo>
                <a:lnTo>
                  <a:pt x="903" y="372"/>
                </a:lnTo>
                <a:lnTo>
                  <a:pt x="943" y="382"/>
                </a:lnTo>
                <a:lnTo>
                  <a:pt x="971" y="389"/>
                </a:lnTo>
                <a:lnTo>
                  <a:pt x="1005" y="397"/>
                </a:lnTo>
                <a:lnTo>
                  <a:pt x="1036" y="407"/>
                </a:lnTo>
                <a:lnTo>
                  <a:pt x="1069" y="417"/>
                </a:lnTo>
                <a:lnTo>
                  <a:pt x="1099" y="425"/>
                </a:lnTo>
                <a:lnTo>
                  <a:pt x="1134" y="439"/>
                </a:lnTo>
                <a:lnTo>
                  <a:pt x="1174" y="455"/>
                </a:lnTo>
                <a:lnTo>
                  <a:pt x="1209" y="469"/>
                </a:lnTo>
                <a:lnTo>
                  <a:pt x="1242" y="484"/>
                </a:lnTo>
                <a:lnTo>
                  <a:pt x="1281" y="500"/>
                </a:lnTo>
                <a:lnTo>
                  <a:pt x="1317" y="519"/>
                </a:lnTo>
                <a:lnTo>
                  <a:pt x="1350" y="535"/>
                </a:lnTo>
                <a:lnTo>
                  <a:pt x="1382" y="555"/>
                </a:lnTo>
                <a:lnTo>
                  <a:pt x="1410" y="572"/>
                </a:lnTo>
                <a:lnTo>
                  <a:pt x="1439" y="592"/>
                </a:lnTo>
                <a:lnTo>
                  <a:pt x="1470" y="610"/>
                </a:lnTo>
                <a:lnTo>
                  <a:pt x="1505" y="635"/>
                </a:lnTo>
                <a:lnTo>
                  <a:pt x="1537" y="658"/>
                </a:lnTo>
                <a:lnTo>
                  <a:pt x="1567" y="681"/>
                </a:lnTo>
                <a:lnTo>
                  <a:pt x="1595" y="701"/>
                </a:lnTo>
                <a:lnTo>
                  <a:pt x="1640" y="740"/>
                </a:lnTo>
                <a:lnTo>
                  <a:pt x="1686" y="783"/>
                </a:lnTo>
                <a:lnTo>
                  <a:pt x="1723" y="816"/>
                </a:lnTo>
                <a:lnTo>
                  <a:pt x="1766" y="864"/>
                </a:lnTo>
                <a:lnTo>
                  <a:pt x="1796" y="899"/>
                </a:lnTo>
                <a:lnTo>
                  <a:pt x="1829" y="939"/>
                </a:lnTo>
                <a:lnTo>
                  <a:pt x="1866" y="984"/>
                </a:lnTo>
                <a:lnTo>
                  <a:pt x="1896" y="1027"/>
                </a:lnTo>
                <a:lnTo>
                  <a:pt x="1926" y="1076"/>
                </a:lnTo>
                <a:lnTo>
                  <a:pt x="1957" y="1122"/>
                </a:lnTo>
                <a:lnTo>
                  <a:pt x="1984" y="1172"/>
                </a:lnTo>
                <a:lnTo>
                  <a:pt x="2011" y="1215"/>
                </a:lnTo>
                <a:lnTo>
                  <a:pt x="2036" y="1268"/>
                </a:lnTo>
                <a:lnTo>
                  <a:pt x="2059" y="1320"/>
                </a:lnTo>
                <a:lnTo>
                  <a:pt x="2079" y="1373"/>
                </a:lnTo>
                <a:lnTo>
                  <a:pt x="2099" y="1431"/>
                </a:lnTo>
                <a:lnTo>
                  <a:pt x="2124" y="1503"/>
                </a:lnTo>
                <a:lnTo>
                  <a:pt x="2140" y="1569"/>
                </a:lnTo>
                <a:lnTo>
                  <a:pt x="2157" y="1638"/>
                </a:lnTo>
                <a:lnTo>
                  <a:pt x="2165" y="1704"/>
                </a:lnTo>
                <a:lnTo>
                  <a:pt x="2177" y="1782"/>
                </a:lnTo>
                <a:lnTo>
                  <a:pt x="2185" y="1880"/>
                </a:lnTo>
                <a:lnTo>
                  <a:pt x="2187" y="1955"/>
                </a:lnTo>
                <a:lnTo>
                  <a:pt x="2185" y="2030"/>
                </a:lnTo>
                <a:lnTo>
                  <a:pt x="2179" y="2100"/>
                </a:lnTo>
                <a:lnTo>
                  <a:pt x="2170" y="2166"/>
                </a:lnTo>
                <a:lnTo>
                  <a:pt x="2162" y="2236"/>
                </a:lnTo>
                <a:lnTo>
                  <a:pt x="2147" y="2308"/>
                </a:lnTo>
                <a:lnTo>
                  <a:pt x="2127" y="2384"/>
                </a:lnTo>
                <a:lnTo>
                  <a:pt x="2102" y="2464"/>
                </a:lnTo>
                <a:lnTo>
                  <a:pt x="2077" y="2537"/>
                </a:lnTo>
                <a:lnTo>
                  <a:pt x="2049" y="2609"/>
                </a:lnTo>
                <a:lnTo>
                  <a:pt x="2007" y="2679"/>
                </a:lnTo>
                <a:lnTo>
                  <a:pt x="1966" y="2748"/>
                </a:lnTo>
                <a:lnTo>
                  <a:pt x="1322" y="2376"/>
                </a:lnTo>
                <a:lnTo>
                  <a:pt x="1357" y="2306"/>
                </a:lnTo>
                <a:lnTo>
                  <a:pt x="1380" y="2253"/>
                </a:lnTo>
                <a:lnTo>
                  <a:pt x="1397" y="2195"/>
                </a:lnTo>
                <a:lnTo>
                  <a:pt x="1412" y="2138"/>
                </a:lnTo>
                <a:lnTo>
                  <a:pt x="1422" y="2087"/>
                </a:lnTo>
                <a:lnTo>
                  <a:pt x="1425" y="2035"/>
                </a:lnTo>
                <a:lnTo>
                  <a:pt x="1430" y="1985"/>
                </a:lnTo>
                <a:lnTo>
                  <a:pt x="1430" y="1932"/>
                </a:lnTo>
                <a:lnTo>
                  <a:pt x="1427" y="1870"/>
                </a:lnTo>
                <a:lnTo>
                  <a:pt x="1419" y="1811"/>
                </a:lnTo>
                <a:lnTo>
                  <a:pt x="1407" y="1744"/>
                </a:lnTo>
                <a:lnTo>
                  <a:pt x="1392" y="1691"/>
                </a:lnTo>
                <a:lnTo>
                  <a:pt x="1369" y="1631"/>
                </a:lnTo>
                <a:lnTo>
                  <a:pt x="1347" y="1579"/>
                </a:lnTo>
                <a:lnTo>
                  <a:pt x="1320" y="1530"/>
                </a:lnTo>
                <a:lnTo>
                  <a:pt x="1297" y="1491"/>
                </a:lnTo>
                <a:lnTo>
                  <a:pt x="1274" y="1460"/>
                </a:lnTo>
                <a:lnTo>
                  <a:pt x="1251" y="1428"/>
                </a:lnTo>
                <a:lnTo>
                  <a:pt x="1224" y="1397"/>
                </a:lnTo>
                <a:lnTo>
                  <a:pt x="1194" y="1363"/>
                </a:lnTo>
                <a:lnTo>
                  <a:pt x="1169" y="1340"/>
                </a:lnTo>
                <a:lnTo>
                  <a:pt x="1141" y="1312"/>
                </a:lnTo>
                <a:lnTo>
                  <a:pt x="1113" y="1287"/>
                </a:lnTo>
                <a:lnTo>
                  <a:pt x="1079" y="1262"/>
                </a:lnTo>
                <a:lnTo>
                  <a:pt x="1039" y="1237"/>
                </a:lnTo>
                <a:lnTo>
                  <a:pt x="1006" y="1214"/>
                </a:lnTo>
                <a:lnTo>
                  <a:pt x="978" y="1199"/>
                </a:lnTo>
                <a:lnTo>
                  <a:pt x="936" y="1174"/>
                </a:lnTo>
                <a:lnTo>
                  <a:pt x="900" y="1160"/>
                </a:lnTo>
                <a:lnTo>
                  <a:pt x="868" y="1149"/>
                </a:lnTo>
                <a:lnTo>
                  <a:pt x="835" y="1137"/>
                </a:lnTo>
                <a:lnTo>
                  <a:pt x="785" y="1125"/>
                </a:lnTo>
                <a:lnTo>
                  <a:pt x="738" y="1117"/>
                </a:lnTo>
                <a:lnTo>
                  <a:pt x="690" y="1112"/>
                </a:lnTo>
                <a:lnTo>
                  <a:pt x="642" y="1109"/>
                </a:lnTo>
                <a:lnTo>
                  <a:pt x="615" y="1107"/>
                </a:lnTo>
                <a:lnTo>
                  <a:pt x="615" y="1508"/>
                </a:lnTo>
                <a:lnTo>
                  <a:pt x="0" y="765"/>
                </a:lnTo>
                <a:lnTo>
                  <a:pt x="614" y="0"/>
                </a:lnTo>
                <a:lnTo>
                  <a:pt x="614" y="344"/>
                </a:lnTo>
                <a:lnTo>
                  <a:pt x="647" y="346"/>
                </a:lnTo>
                <a:lnTo>
                  <a:pt x="695" y="347"/>
                </a:lnTo>
                <a:lnTo>
                  <a:pt x="745" y="351"/>
                </a:lnTo>
                <a:lnTo>
                  <a:pt x="793" y="356"/>
                </a:lnTo>
                <a:lnTo>
                  <a:pt x="833" y="361"/>
                </a:lnTo>
                <a:close/>
              </a:path>
            </a:pathLst>
          </a:custGeom>
          <a:solidFill>
            <a:srgbClr val="66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8678" name="Freeform 35"/>
          <p:cNvSpPr>
            <a:spLocks/>
          </p:cNvSpPr>
          <p:nvPr/>
        </p:nvSpPr>
        <p:spPr bwMode="auto">
          <a:xfrm rot="14270856" flipH="1">
            <a:off x="3346714" y="2647686"/>
            <a:ext cx="3221038" cy="4631267"/>
          </a:xfrm>
          <a:custGeom>
            <a:avLst/>
            <a:gdLst>
              <a:gd name="T0" fmla="*/ 1871995902 w 2187"/>
              <a:gd name="T1" fmla="*/ 727314098 h 2464"/>
              <a:gd name="T2" fmla="*/ 2045529799 w 2187"/>
              <a:gd name="T3" fmla="*/ 759108170 h 2464"/>
              <a:gd name="T4" fmla="*/ 2147483647 w 2187"/>
              <a:gd name="T5" fmla="*/ 788917239 h 2464"/>
              <a:gd name="T6" fmla="*/ 2147483647 w 2187"/>
              <a:gd name="T7" fmla="*/ 828660314 h 2464"/>
              <a:gd name="T8" fmla="*/ 2147483647 w 2187"/>
              <a:gd name="T9" fmla="*/ 872378683 h 2464"/>
              <a:gd name="T10" fmla="*/ 2147483647 w 2187"/>
              <a:gd name="T11" fmla="*/ 931995410 h 2464"/>
              <a:gd name="T12" fmla="*/ 2147483647 w 2187"/>
              <a:gd name="T13" fmla="*/ 993598375 h 2464"/>
              <a:gd name="T14" fmla="*/ 2147483647 w 2187"/>
              <a:gd name="T15" fmla="*/ 1063150519 h 2464"/>
              <a:gd name="T16" fmla="*/ 2147483647 w 2187"/>
              <a:gd name="T17" fmla="*/ 1136676547 h 2464"/>
              <a:gd name="T18" fmla="*/ 2147483647 w 2187"/>
              <a:gd name="T19" fmla="*/ 1212188812 h 2464"/>
              <a:gd name="T20" fmla="*/ 2147483647 w 2187"/>
              <a:gd name="T21" fmla="*/ 1305587083 h 2464"/>
              <a:gd name="T22" fmla="*/ 2147483647 w 2187"/>
              <a:gd name="T23" fmla="*/ 1393023822 h 2464"/>
              <a:gd name="T24" fmla="*/ 2147483647 w 2187"/>
              <a:gd name="T25" fmla="*/ 1555974588 h 2464"/>
              <a:gd name="T26" fmla="*/ 2147483647 w 2187"/>
              <a:gd name="T27" fmla="*/ 1716937355 h 2464"/>
              <a:gd name="T28" fmla="*/ 2147483647 w 2187"/>
              <a:gd name="T29" fmla="*/ 1865977058 h 2464"/>
              <a:gd name="T30" fmla="*/ 2147483647 w 2187"/>
              <a:gd name="T31" fmla="*/ 2040850536 h 2464"/>
              <a:gd name="T32" fmla="*/ 2147483647 w 2187"/>
              <a:gd name="T33" fmla="*/ 2147483647 h 2464"/>
              <a:gd name="T34" fmla="*/ 2147483647 w 2187"/>
              <a:gd name="T35" fmla="*/ 2147483647 h 2464"/>
              <a:gd name="T36" fmla="*/ 2147483647 w 2187"/>
              <a:gd name="T37" fmla="*/ 2147483647 h 2464"/>
              <a:gd name="T38" fmla="*/ 2147483647 w 2187"/>
              <a:gd name="T39" fmla="*/ 2147483647 h 2464"/>
              <a:gd name="T40" fmla="*/ 2147483647 w 2187"/>
              <a:gd name="T41" fmla="*/ 2147483647 h 2464"/>
              <a:gd name="T42" fmla="*/ 2147483647 w 2187"/>
              <a:gd name="T43" fmla="*/ 2147483647 h 2464"/>
              <a:gd name="T44" fmla="*/ 2147483647 w 2187"/>
              <a:gd name="T45" fmla="*/ 2147483647 h 2464"/>
              <a:gd name="T46" fmla="*/ 2147483647 w 2187"/>
              <a:gd name="T47" fmla="*/ 2147483647 h 2464"/>
              <a:gd name="T48" fmla="*/ 2147483647 w 2187"/>
              <a:gd name="T49" fmla="*/ 2147483647 h 2464"/>
              <a:gd name="T50" fmla="*/ 2147483647 w 2187"/>
              <a:gd name="T51" fmla="*/ 2147483647 h 2464"/>
              <a:gd name="T52" fmla="*/ 2147483647 w 2187"/>
              <a:gd name="T53" fmla="*/ 2147483647 h 2464"/>
              <a:gd name="T54" fmla="*/ 2147483647 w 2187"/>
              <a:gd name="T55" fmla="*/ 2147483647 h 2464"/>
              <a:gd name="T56" fmla="*/ 2147483647 w 2187"/>
              <a:gd name="T57" fmla="*/ 2147483647 h 2464"/>
              <a:gd name="T58" fmla="*/ 2147483647 w 2187"/>
              <a:gd name="T59" fmla="*/ 2147483647 h 2464"/>
              <a:gd name="T60" fmla="*/ 2147483647 w 2187"/>
              <a:gd name="T61" fmla="*/ 2147483647 h 2464"/>
              <a:gd name="T62" fmla="*/ 2147483647 w 2187"/>
              <a:gd name="T63" fmla="*/ 2147483647 h 2464"/>
              <a:gd name="T64" fmla="*/ 2147483647 w 2187"/>
              <a:gd name="T65" fmla="*/ 2147483647 h 2464"/>
              <a:gd name="T66" fmla="*/ 2147483647 w 2187"/>
              <a:gd name="T67" fmla="*/ 2147483647 h 2464"/>
              <a:gd name="T68" fmla="*/ 2147483647 w 2187"/>
              <a:gd name="T69" fmla="*/ 2147483647 h 2464"/>
              <a:gd name="T70" fmla="*/ 2147483647 w 2187"/>
              <a:gd name="T71" fmla="*/ 2147483647 h 2464"/>
              <a:gd name="T72" fmla="*/ 2147483647 w 2187"/>
              <a:gd name="T73" fmla="*/ 2147483647 h 2464"/>
              <a:gd name="T74" fmla="*/ 2147483647 w 2187"/>
              <a:gd name="T75" fmla="*/ 2147483647 h 2464"/>
              <a:gd name="T76" fmla="*/ 2121450235 w 2187"/>
              <a:gd name="T77" fmla="*/ 2147483647 h 2464"/>
              <a:gd name="T78" fmla="*/ 1952255237 w 2187"/>
              <a:gd name="T79" fmla="*/ 2147483647 h 2464"/>
              <a:gd name="T80" fmla="*/ 1811258670 w 2187"/>
              <a:gd name="T81" fmla="*/ 2147483647 h 2464"/>
              <a:gd name="T82" fmla="*/ 1600850016 w 2187"/>
              <a:gd name="T83" fmla="*/ 2147483647 h 2464"/>
              <a:gd name="T84" fmla="*/ 1392608972 w 2187"/>
              <a:gd name="T85" fmla="*/ 2147483647 h 2464"/>
              <a:gd name="T86" fmla="*/ 1334041189 w 2187"/>
              <a:gd name="T87" fmla="*/ 2147483647 h 2464"/>
              <a:gd name="T88" fmla="*/ 1331871739 w 2187"/>
              <a:gd name="T89" fmla="*/ 0 h 2464"/>
              <a:gd name="T90" fmla="*/ 1403454748 w 2187"/>
              <a:gd name="T91" fmla="*/ 687569613 h 2464"/>
              <a:gd name="T92" fmla="*/ 1616033220 w 2187"/>
              <a:gd name="T93" fmla="*/ 697505029 h 2464"/>
              <a:gd name="T94" fmla="*/ 1806921243 w 2187"/>
              <a:gd name="T95" fmla="*/ 717377272 h 24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87"/>
              <a:gd name="T145" fmla="*/ 0 h 2464"/>
              <a:gd name="T146" fmla="*/ 2187 w 2187"/>
              <a:gd name="T147" fmla="*/ 2464 h 24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87" h="2464">
                <a:moveTo>
                  <a:pt x="833" y="361"/>
                </a:moveTo>
                <a:lnTo>
                  <a:pt x="863" y="366"/>
                </a:lnTo>
                <a:lnTo>
                  <a:pt x="903" y="372"/>
                </a:lnTo>
                <a:lnTo>
                  <a:pt x="943" y="382"/>
                </a:lnTo>
                <a:lnTo>
                  <a:pt x="971" y="389"/>
                </a:lnTo>
                <a:lnTo>
                  <a:pt x="1005" y="397"/>
                </a:lnTo>
                <a:lnTo>
                  <a:pt x="1036" y="407"/>
                </a:lnTo>
                <a:lnTo>
                  <a:pt x="1069" y="417"/>
                </a:lnTo>
                <a:lnTo>
                  <a:pt x="1099" y="425"/>
                </a:lnTo>
                <a:lnTo>
                  <a:pt x="1134" y="439"/>
                </a:lnTo>
                <a:lnTo>
                  <a:pt x="1174" y="455"/>
                </a:lnTo>
                <a:lnTo>
                  <a:pt x="1209" y="469"/>
                </a:lnTo>
                <a:lnTo>
                  <a:pt x="1242" y="484"/>
                </a:lnTo>
                <a:lnTo>
                  <a:pt x="1281" y="500"/>
                </a:lnTo>
                <a:lnTo>
                  <a:pt x="1317" y="519"/>
                </a:lnTo>
                <a:lnTo>
                  <a:pt x="1350" y="535"/>
                </a:lnTo>
                <a:lnTo>
                  <a:pt x="1382" y="555"/>
                </a:lnTo>
                <a:lnTo>
                  <a:pt x="1410" y="572"/>
                </a:lnTo>
                <a:lnTo>
                  <a:pt x="1439" y="592"/>
                </a:lnTo>
                <a:lnTo>
                  <a:pt x="1470" y="610"/>
                </a:lnTo>
                <a:lnTo>
                  <a:pt x="1505" y="633"/>
                </a:lnTo>
                <a:lnTo>
                  <a:pt x="1537" y="657"/>
                </a:lnTo>
                <a:lnTo>
                  <a:pt x="1567" y="680"/>
                </a:lnTo>
                <a:lnTo>
                  <a:pt x="1595" y="701"/>
                </a:lnTo>
                <a:lnTo>
                  <a:pt x="1640" y="740"/>
                </a:lnTo>
                <a:lnTo>
                  <a:pt x="1686" y="783"/>
                </a:lnTo>
                <a:lnTo>
                  <a:pt x="1723" y="816"/>
                </a:lnTo>
                <a:lnTo>
                  <a:pt x="1766" y="864"/>
                </a:lnTo>
                <a:lnTo>
                  <a:pt x="1796" y="899"/>
                </a:lnTo>
                <a:lnTo>
                  <a:pt x="1829" y="939"/>
                </a:lnTo>
                <a:lnTo>
                  <a:pt x="1866" y="984"/>
                </a:lnTo>
                <a:lnTo>
                  <a:pt x="1896" y="1027"/>
                </a:lnTo>
                <a:lnTo>
                  <a:pt x="1926" y="1076"/>
                </a:lnTo>
                <a:lnTo>
                  <a:pt x="1957" y="1122"/>
                </a:lnTo>
                <a:lnTo>
                  <a:pt x="1984" y="1172"/>
                </a:lnTo>
                <a:lnTo>
                  <a:pt x="2011" y="1215"/>
                </a:lnTo>
                <a:lnTo>
                  <a:pt x="2036" y="1268"/>
                </a:lnTo>
                <a:lnTo>
                  <a:pt x="2059" y="1320"/>
                </a:lnTo>
                <a:lnTo>
                  <a:pt x="2079" y="1373"/>
                </a:lnTo>
                <a:lnTo>
                  <a:pt x="2099" y="1431"/>
                </a:lnTo>
                <a:lnTo>
                  <a:pt x="2124" y="1503"/>
                </a:lnTo>
                <a:lnTo>
                  <a:pt x="2140" y="1569"/>
                </a:lnTo>
                <a:lnTo>
                  <a:pt x="2157" y="1638"/>
                </a:lnTo>
                <a:lnTo>
                  <a:pt x="2165" y="1704"/>
                </a:lnTo>
                <a:lnTo>
                  <a:pt x="2177" y="1782"/>
                </a:lnTo>
                <a:lnTo>
                  <a:pt x="2185" y="1879"/>
                </a:lnTo>
                <a:lnTo>
                  <a:pt x="2187" y="1954"/>
                </a:lnTo>
                <a:lnTo>
                  <a:pt x="2185" y="2028"/>
                </a:lnTo>
                <a:lnTo>
                  <a:pt x="2179" y="2100"/>
                </a:lnTo>
                <a:lnTo>
                  <a:pt x="2170" y="2166"/>
                </a:lnTo>
                <a:lnTo>
                  <a:pt x="2162" y="2236"/>
                </a:lnTo>
                <a:lnTo>
                  <a:pt x="2147" y="2308"/>
                </a:lnTo>
                <a:lnTo>
                  <a:pt x="2127" y="2384"/>
                </a:lnTo>
                <a:lnTo>
                  <a:pt x="2102" y="2464"/>
                </a:lnTo>
                <a:lnTo>
                  <a:pt x="1959" y="2018"/>
                </a:lnTo>
                <a:lnTo>
                  <a:pt x="1414" y="2112"/>
                </a:lnTo>
                <a:lnTo>
                  <a:pt x="1425" y="2033"/>
                </a:lnTo>
                <a:lnTo>
                  <a:pt x="1430" y="1984"/>
                </a:lnTo>
                <a:lnTo>
                  <a:pt x="1430" y="1930"/>
                </a:lnTo>
                <a:lnTo>
                  <a:pt x="1427" y="1869"/>
                </a:lnTo>
                <a:lnTo>
                  <a:pt x="1419" y="1811"/>
                </a:lnTo>
                <a:lnTo>
                  <a:pt x="1407" y="1744"/>
                </a:lnTo>
                <a:lnTo>
                  <a:pt x="1392" y="1691"/>
                </a:lnTo>
                <a:lnTo>
                  <a:pt x="1369" y="1631"/>
                </a:lnTo>
                <a:lnTo>
                  <a:pt x="1347" y="1579"/>
                </a:lnTo>
                <a:lnTo>
                  <a:pt x="1320" y="1530"/>
                </a:lnTo>
                <a:lnTo>
                  <a:pt x="1297" y="1491"/>
                </a:lnTo>
                <a:lnTo>
                  <a:pt x="1274" y="1460"/>
                </a:lnTo>
                <a:lnTo>
                  <a:pt x="1251" y="1428"/>
                </a:lnTo>
                <a:lnTo>
                  <a:pt x="1224" y="1397"/>
                </a:lnTo>
                <a:lnTo>
                  <a:pt x="1194" y="1363"/>
                </a:lnTo>
                <a:lnTo>
                  <a:pt x="1169" y="1340"/>
                </a:lnTo>
                <a:lnTo>
                  <a:pt x="1141" y="1312"/>
                </a:lnTo>
                <a:lnTo>
                  <a:pt x="1113" y="1287"/>
                </a:lnTo>
                <a:lnTo>
                  <a:pt x="1079" y="1262"/>
                </a:lnTo>
                <a:lnTo>
                  <a:pt x="1039" y="1237"/>
                </a:lnTo>
                <a:lnTo>
                  <a:pt x="1006" y="1214"/>
                </a:lnTo>
                <a:lnTo>
                  <a:pt x="978" y="1199"/>
                </a:lnTo>
                <a:lnTo>
                  <a:pt x="936" y="1174"/>
                </a:lnTo>
                <a:lnTo>
                  <a:pt x="900" y="1160"/>
                </a:lnTo>
                <a:lnTo>
                  <a:pt x="868" y="1149"/>
                </a:lnTo>
                <a:lnTo>
                  <a:pt x="835" y="1137"/>
                </a:lnTo>
                <a:lnTo>
                  <a:pt x="785" y="1125"/>
                </a:lnTo>
                <a:lnTo>
                  <a:pt x="738" y="1117"/>
                </a:lnTo>
                <a:lnTo>
                  <a:pt x="690" y="1112"/>
                </a:lnTo>
                <a:lnTo>
                  <a:pt x="642" y="1109"/>
                </a:lnTo>
                <a:lnTo>
                  <a:pt x="615" y="1107"/>
                </a:lnTo>
                <a:lnTo>
                  <a:pt x="615" y="1508"/>
                </a:lnTo>
                <a:lnTo>
                  <a:pt x="0" y="765"/>
                </a:lnTo>
                <a:lnTo>
                  <a:pt x="614" y="0"/>
                </a:lnTo>
                <a:lnTo>
                  <a:pt x="614" y="344"/>
                </a:lnTo>
                <a:lnTo>
                  <a:pt x="647" y="346"/>
                </a:lnTo>
                <a:lnTo>
                  <a:pt x="695" y="347"/>
                </a:lnTo>
                <a:lnTo>
                  <a:pt x="745" y="351"/>
                </a:lnTo>
                <a:lnTo>
                  <a:pt x="793" y="356"/>
                </a:lnTo>
                <a:lnTo>
                  <a:pt x="833" y="361"/>
                </a:lnTo>
                <a:close/>
              </a:path>
            </a:pathLst>
          </a:custGeom>
          <a:solidFill>
            <a:srgbClr val="66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8679" name="Freeform 32"/>
          <p:cNvSpPr>
            <a:spLocks/>
          </p:cNvSpPr>
          <p:nvPr/>
        </p:nvSpPr>
        <p:spPr bwMode="auto">
          <a:xfrm rot="-6388537">
            <a:off x="1989402" y="499799"/>
            <a:ext cx="3471863" cy="5215467"/>
          </a:xfrm>
          <a:custGeom>
            <a:avLst/>
            <a:gdLst>
              <a:gd name="T0" fmla="*/ 2147483647 w 2187"/>
              <a:gd name="T1" fmla="*/ 922377219 h 2464"/>
              <a:gd name="T2" fmla="*/ 2147483647 w 2187"/>
              <a:gd name="T3" fmla="*/ 962699703 h 2464"/>
              <a:gd name="T4" fmla="*/ 2147483647 w 2187"/>
              <a:gd name="T5" fmla="*/ 1000501238 h 2464"/>
              <a:gd name="T6" fmla="*/ 2147483647 w 2187"/>
              <a:gd name="T7" fmla="*/ 1050904343 h 2464"/>
              <a:gd name="T8" fmla="*/ 2147483647 w 2187"/>
              <a:gd name="T9" fmla="*/ 1106347758 h 2464"/>
              <a:gd name="T10" fmla="*/ 2147483647 w 2187"/>
              <a:gd name="T11" fmla="*/ 1181952416 h 2464"/>
              <a:gd name="T12" fmla="*/ 2147483647 w 2187"/>
              <a:gd name="T13" fmla="*/ 1260078022 h 2464"/>
              <a:gd name="T14" fmla="*/ 2147483647 w 2187"/>
              <a:gd name="T15" fmla="*/ 1348284250 h 2464"/>
              <a:gd name="T16" fmla="*/ 2147483647 w 2187"/>
              <a:gd name="T17" fmla="*/ 1441529201 h 2464"/>
              <a:gd name="T18" fmla="*/ 2147483647 w 2187"/>
              <a:gd name="T19" fmla="*/ 1537295100 h 2464"/>
              <a:gd name="T20" fmla="*/ 2147483647 w 2187"/>
              <a:gd name="T21" fmla="*/ 1655741603 h 2464"/>
              <a:gd name="T22" fmla="*/ 2147483647 w 2187"/>
              <a:gd name="T23" fmla="*/ 1766628831 h 2464"/>
              <a:gd name="T24" fmla="*/ 2147483647 w 2187"/>
              <a:gd name="T25" fmla="*/ 1973281562 h 2464"/>
              <a:gd name="T26" fmla="*/ 2147483647 w 2187"/>
              <a:gd name="T27" fmla="*/ 2147483647 h 2464"/>
              <a:gd name="T28" fmla="*/ 2147483647 w 2187"/>
              <a:gd name="T29" fmla="*/ 2147483647 h 2464"/>
              <a:gd name="T30" fmla="*/ 2147483647 w 2187"/>
              <a:gd name="T31" fmla="*/ 2147483647 h 2464"/>
              <a:gd name="T32" fmla="*/ 2147483647 w 2187"/>
              <a:gd name="T33" fmla="*/ 2147483647 h 2464"/>
              <a:gd name="T34" fmla="*/ 2147483647 w 2187"/>
              <a:gd name="T35" fmla="*/ 2147483647 h 2464"/>
              <a:gd name="T36" fmla="*/ 2147483647 w 2187"/>
              <a:gd name="T37" fmla="*/ 2147483647 h 2464"/>
              <a:gd name="T38" fmla="*/ 2147483647 w 2187"/>
              <a:gd name="T39" fmla="*/ 2147483647 h 2464"/>
              <a:gd name="T40" fmla="*/ 2147483647 w 2187"/>
              <a:gd name="T41" fmla="*/ 2147483647 h 2464"/>
              <a:gd name="T42" fmla="*/ 2147483647 w 2187"/>
              <a:gd name="T43" fmla="*/ 2147483647 h 2464"/>
              <a:gd name="T44" fmla="*/ 2147483647 w 2187"/>
              <a:gd name="T45" fmla="*/ 2147483647 h 2464"/>
              <a:gd name="T46" fmla="*/ 2147483647 w 2187"/>
              <a:gd name="T47" fmla="*/ 2147483647 h 2464"/>
              <a:gd name="T48" fmla="*/ 2147483647 w 2187"/>
              <a:gd name="T49" fmla="*/ 2147483647 h 2464"/>
              <a:gd name="T50" fmla="*/ 2147483647 w 2187"/>
              <a:gd name="T51" fmla="*/ 2147483647 h 2464"/>
              <a:gd name="T52" fmla="*/ 2147483647 w 2187"/>
              <a:gd name="T53" fmla="*/ 2147483647 h 2464"/>
              <a:gd name="T54" fmla="*/ 2147483647 w 2187"/>
              <a:gd name="T55" fmla="*/ 2147483647 h 2464"/>
              <a:gd name="T56" fmla="*/ 2147483647 w 2187"/>
              <a:gd name="T57" fmla="*/ 2147483647 h 2464"/>
              <a:gd name="T58" fmla="*/ 2147483647 w 2187"/>
              <a:gd name="T59" fmla="*/ 2147483647 h 2464"/>
              <a:gd name="T60" fmla="*/ 2147483647 w 2187"/>
              <a:gd name="T61" fmla="*/ 2147483647 h 2464"/>
              <a:gd name="T62" fmla="*/ 2147483647 w 2187"/>
              <a:gd name="T63" fmla="*/ 2147483647 h 2464"/>
              <a:gd name="T64" fmla="*/ 2147483647 w 2187"/>
              <a:gd name="T65" fmla="*/ 2147483647 h 2464"/>
              <a:gd name="T66" fmla="*/ 2147483647 w 2187"/>
              <a:gd name="T67" fmla="*/ 2147483647 h 2464"/>
              <a:gd name="T68" fmla="*/ 2147483647 w 2187"/>
              <a:gd name="T69" fmla="*/ 2147483647 h 2464"/>
              <a:gd name="T70" fmla="*/ 2147483647 w 2187"/>
              <a:gd name="T71" fmla="*/ 2147483647 h 2464"/>
              <a:gd name="T72" fmla="*/ 2147483647 w 2187"/>
              <a:gd name="T73" fmla="*/ 2147483647 h 2464"/>
              <a:gd name="T74" fmla="*/ 2147483647 w 2187"/>
              <a:gd name="T75" fmla="*/ 2147483647 h 2464"/>
              <a:gd name="T76" fmla="*/ 2147483647 w 2187"/>
              <a:gd name="T77" fmla="*/ 2147483647 h 2464"/>
              <a:gd name="T78" fmla="*/ 2147483647 w 2187"/>
              <a:gd name="T79" fmla="*/ 2147483647 h 2464"/>
              <a:gd name="T80" fmla="*/ 2104329832 w 2187"/>
              <a:gd name="T81" fmla="*/ 2147483647 h 2464"/>
              <a:gd name="T82" fmla="*/ 1859875544 w 2187"/>
              <a:gd name="T83" fmla="*/ 2147483647 h 2464"/>
              <a:gd name="T84" fmla="*/ 1617940220 w 2187"/>
              <a:gd name="T85" fmla="*/ 2147483647 h 2464"/>
              <a:gd name="T86" fmla="*/ 1549896816 w 2187"/>
              <a:gd name="T87" fmla="*/ 2147483647 h 2464"/>
              <a:gd name="T88" fmla="*/ 1547375866 w 2187"/>
              <a:gd name="T89" fmla="*/ 0 h 2464"/>
              <a:gd name="T90" fmla="*/ 1630541791 w 2187"/>
              <a:gd name="T91" fmla="*/ 871974114 h 2464"/>
              <a:gd name="T92" fmla="*/ 1877517426 w 2187"/>
              <a:gd name="T93" fmla="*/ 884574096 h 2464"/>
              <a:gd name="T94" fmla="*/ 2099289521 w 2187"/>
              <a:gd name="T95" fmla="*/ 909775649 h 24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87"/>
              <a:gd name="T145" fmla="*/ 0 h 2464"/>
              <a:gd name="T146" fmla="*/ 2187 w 2187"/>
              <a:gd name="T147" fmla="*/ 2464 h 24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87" h="2464">
                <a:moveTo>
                  <a:pt x="833" y="361"/>
                </a:moveTo>
                <a:lnTo>
                  <a:pt x="863" y="366"/>
                </a:lnTo>
                <a:lnTo>
                  <a:pt x="903" y="372"/>
                </a:lnTo>
                <a:lnTo>
                  <a:pt x="943" y="382"/>
                </a:lnTo>
                <a:lnTo>
                  <a:pt x="971" y="389"/>
                </a:lnTo>
                <a:lnTo>
                  <a:pt x="1005" y="397"/>
                </a:lnTo>
                <a:lnTo>
                  <a:pt x="1036" y="407"/>
                </a:lnTo>
                <a:lnTo>
                  <a:pt x="1069" y="417"/>
                </a:lnTo>
                <a:lnTo>
                  <a:pt x="1099" y="425"/>
                </a:lnTo>
                <a:lnTo>
                  <a:pt x="1134" y="439"/>
                </a:lnTo>
                <a:lnTo>
                  <a:pt x="1174" y="455"/>
                </a:lnTo>
                <a:lnTo>
                  <a:pt x="1209" y="469"/>
                </a:lnTo>
                <a:lnTo>
                  <a:pt x="1242" y="484"/>
                </a:lnTo>
                <a:lnTo>
                  <a:pt x="1281" y="500"/>
                </a:lnTo>
                <a:lnTo>
                  <a:pt x="1317" y="519"/>
                </a:lnTo>
                <a:lnTo>
                  <a:pt x="1350" y="535"/>
                </a:lnTo>
                <a:lnTo>
                  <a:pt x="1382" y="555"/>
                </a:lnTo>
                <a:lnTo>
                  <a:pt x="1410" y="572"/>
                </a:lnTo>
                <a:lnTo>
                  <a:pt x="1439" y="592"/>
                </a:lnTo>
                <a:lnTo>
                  <a:pt x="1470" y="610"/>
                </a:lnTo>
                <a:lnTo>
                  <a:pt x="1505" y="633"/>
                </a:lnTo>
                <a:lnTo>
                  <a:pt x="1537" y="657"/>
                </a:lnTo>
                <a:lnTo>
                  <a:pt x="1567" y="680"/>
                </a:lnTo>
                <a:lnTo>
                  <a:pt x="1595" y="701"/>
                </a:lnTo>
                <a:lnTo>
                  <a:pt x="1640" y="740"/>
                </a:lnTo>
                <a:lnTo>
                  <a:pt x="1686" y="783"/>
                </a:lnTo>
                <a:lnTo>
                  <a:pt x="1723" y="816"/>
                </a:lnTo>
                <a:lnTo>
                  <a:pt x="1766" y="864"/>
                </a:lnTo>
                <a:lnTo>
                  <a:pt x="1796" y="899"/>
                </a:lnTo>
                <a:lnTo>
                  <a:pt x="1829" y="939"/>
                </a:lnTo>
                <a:lnTo>
                  <a:pt x="1866" y="984"/>
                </a:lnTo>
                <a:lnTo>
                  <a:pt x="1896" y="1027"/>
                </a:lnTo>
                <a:lnTo>
                  <a:pt x="1926" y="1076"/>
                </a:lnTo>
                <a:lnTo>
                  <a:pt x="1957" y="1122"/>
                </a:lnTo>
                <a:lnTo>
                  <a:pt x="1984" y="1172"/>
                </a:lnTo>
                <a:lnTo>
                  <a:pt x="2011" y="1215"/>
                </a:lnTo>
                <a:lnTo>
                  <a:pt x="2036" y="1268"/>
                </a:lnTo>
                <a:lnTo>
                  <a:pt x="2059" y="1320"/>
                </a:lnTo>
                <a:lnTo>
                  <a:pt x="2079" y="1373"/>
                </a:lnTo>
                <a:lnTo>
                  <a:pt x="2099" y="1431"/>
                </a:lnTo>
                <a:lnTo>
                  <a:pt x="2124" y="1503"/>
                </a:lnTo>
                <a:lnTo>
                  <a:pt x="2140" y="1569"/>
                </a:lnTo>
                <a:lnTo>
                  <a:pt x="2157" y="1638"/>
                </a:lnTo>
                <a:lnTo>
                  <a:pt x="2165" y="1704"/>
                </a:lnTo>
                <a:lnTo>
                  <a:pt x="2177" y="1782"/>
                </a:lnTo>
                <a:lnTo>
                  <a:pt x="2185" y="1879"/>
                </a:lnTo>
                <a:lnTo>
                  <a:pt x="2187" y="1954"/>
                </a:lnTo>
                <a:lnTo>
                  <a:pt x="2185" y="2028"/>
                </a:lnTo>
                <a:lnTo>
                  <a:pt x="2179" y="2100"/>
                </a:lnTo>
                <a:lnTo>
                  <a:pt x="2170" y="2166"/>
                </a:lnTo>
                <a:lnTo>
                  <a:pt x="2162" y="2236"/>
                </a:lnTo>
                <a:lnTo>
                  <a:pt x="2147" y="2308"/>
                </a:lnTo>
                <a:lnTo>
                  <a:pt x="2127" y="2384"/>
                </a:lnTo>
                <a:lnTo>
                  <a:pt x="2102" y="2464"/>
                </a:lnTo>
                <a:lnTo>
                  <a:pt x="1959" y="2018"/>
                </a:lnTo>
                <a:lnTo>
                  <a:pt x="1414" y="2112"/>
                </a:lnTo>
                <a:lnTo>
                  <a:pt x="1425" y="2033"/>
                </a:lnTo>
                <a:lnTo>
                  <a:pt x="1430" y="1984"/>
                </a:lnTo>
                <a:lnTo>
                  <a:pt x="1430" y="1930"/>
                </a:lnTo>
                <a:lnTo>
                  <a:pt x="1427" y="1869"/>
                </a:lnTo>
                <a:lnTo>
                  <a:pt x="1419" y="1811"/>
                </a:lnTo>
                <a:lnTo>
                  <a:pt x="1407" y="1744"/>
                </a:lnTo>
                <a:lnTo>
                  <a:pt x="1392" y="1691"/>
                </a:lnTo>
                <a:lnTo>
                  <a:pt x="1369" y="1631"/>
                </a:lnTo>
                <a:lnTo>
                  <a:pt x="1347" y="1579"/>
                </a:lnTo>
                <a:lnTo>
                  <a:pt x="1320" y="1530"/>
                </a:lnTo>
                <a:lnTo>
                  <a:pt x="1297" y="1491"/>
                </a:lnTo>
                <a:lnTo>
                  <a:pt x="1274" y="1460"/>
                </a:lnTo>
                <a:lnTo>
                  <a:pt x="1251" y="1428"/>
                </a:lnTo>
                <a:lnTo>
                  <a:pt x="1224" y="1397"/>
                </a:lnTo>
                <a:lnTo>
                  <a:pt x="1194" y="1363"/>
                </a:lnTo>
                <a:lnTo>
                  <a:pt x="1169" y="1340"/>
                </a:lnTo>
                <a:lnTo>
                  <a:pt x="1141" y="1312"/>
                </a:lnTo>
                <a:lnTo>
                  <a:pt x="1113" y="1287"/>
                </a:lnTo>
                <a:lnTo>
                  <a:pt x="1079" y="1262"/>
                </a:lnTo>
                <a:lnTo>
                  <a:pt x="1039" y="1237"/>
                </a:lnTo>
                <a:lnTo>
                  <a:pt x="1006" y="1214"/>
                </a:lnTo>
                <a:lnTo>
                  <a:pt x="978" y="1199"/>
                </a:lnTo>
                <a:lnTo>
                  <a:pt x="936" y="1174"/>
                </a:lnTo>
                <a:lnTo>
                  <a:pt x="900" y="1160"/>
                </a:lnTo>
                <a:lnTo>
                  <a:pt x="868" y="1149"/>
                </a:lnTo>
                <a:lnTo>
                  <a:pt x="835" y="1137"/>
                </a:lnTo>
                <a:lnTo>
                  <a:pt x="785" y="1125"/>
                </a:lnTo>
                <a:lnTo>
                  <a:pt x="738" y="1117"/>
                </a:lnTo>
                <a:lnTo>
                  <a:pt x="690" y="1112"/>
                </a:lnTo>
                <a:lnTo>
                  <a:pt x="642" y="1109"/>
                </a:lnTo>
                <a:lnTo>
                  <a:pt x="615" y="1107"/>
                </a:lnTo>
                <a:lnTo>
                  <a:pt x="615" y="1508"/>
                </a:lnTo>
                <a:lnTo>
                  <a:pt x="0" y="765"/>
                </a:lnTo>
                <a:lnTo>
                  <a:pt x="614" y="0"/>
                </a:lnTo>
                <a:lnTo>
                  <a:pt x="614" y="344"/>
                </a:lnTo>
                <a:lnTo>
                  <a:pt x="647" y="346"/>
                </a:lnTo>
                <a:lnTo>
                  <a:pt x="695" y="347"/>
                </a:lnTo>
                <a:lnTo>
                  <a:pt x="745" y="351"/>
                </a:lnTo>
                <a:lnTo>
                  <a:pt x="793" y="356"/>
                </a:lnTo>
                <a:lnTo>
                  <a:pt x="833" y="361"/>
                </a:lnTo>
                <a:close/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8680" name="Text Box 37"/>
          <p:cNvSpPr txBox="1">
            <a:spLocks noChangeArrowheads="1"/>
          </p:cNvSpPr>
          <p:nvPr/>
        </p:nvSpPr>
        <p:spPr bwMode="auto">
          <a:xfrm>
            <a:off x="4144434" y="2971800"/>
            <a:ext cx="317076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orbel" pitchFamily="34" charset="0"/>
                <a:cs typeface="DilleniaUPC" pitchFamily="18" charset="-34"/>
              </a:rPr>
              <a:t>Customer / Citizen Relationship Management</a:t>
            </a:r>
          </a:p>
        </p:txBody>
      </p:sp>
      <p:sp>
        <p:nvSpPr>
          <p:cNvPr id="28681" name="Text Box 40"/>
          <p:cNvSpPr txBox="1">
            <a:spLocks noChangeArrowheads="1"/>
          </p:cNvSpPr>
          <p:nvPr/>
        </p:nvSpPr>
        <p:spPr bwMode="auto">
          <a:xfrm>
            <a:off x="7823201" y="2895601"/>
            <a:ext cx="2561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การสร้างความสัมพันธ์</a:t>
            </a:r>
          </a:p>
        </p:txBody>
      </p:sp>
      <p:sp>
        <p:nvSpPr>
          <p:cNvPr id="28682" name="Text Box 41"/>
          <p:cNvSpPr txBox="1">
            <a:spLocks noChangeArrowheads="1"/>
          </p:cNvSpPr>
          <p:nvPr/>
        </p:nvSpPr>
        <p:spPr bwMode="auto">
          <a:xfrm>
            <a:off x="508001" y="2909889"/>
            <a:ext cx="2957861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b="1">
                <a:latin typeface="FreesiaUPC" pitchFamily="34" charset="-34"/>
                <a:cs typeface="FreesiaUPC" pitchFamily="34" charset="-34"/>
              </a:rPr>
              <a:t>ความรู้เกี่ยวกับผู้รับบริการ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FreesiaUPC" pitchFamily="34" charset="-34"/>
                <a:cs typeface="FreesiaUPC" pitchFamily="34" charset="-34"/>
              </a:rPr>
              <a:t>และผู้มีส่วนได้ส่วนเสีย</a:t>
            </a:r>
          </a:p>
        </p:txBody>
      </p:sp>
      <p:sp>
        <p:nvSpPr>
          <p:cNvPr id="28683" name="Rectangle 42"/>
          <p:cNvSpPr>
            <a:spLocks noChangeArrowheads="1"/>
          </p:cNvSpPr>
          <p:nvPr/>
        </p:nvSpPr>
        <p:spPr bwMode="auto">
          <a:xfrm>
            <a:off x="6908800" y="1143000"/>
            <a:ext cx="3860800" cy="1524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000" b="1" u="sng">
                <a:solidFill>
                  <a:schemeClr val="accent2"/>
                </a:solidFill>
                <a:latin typeface="FreesiaUPC" pitchFamily="34" charset="-34"/>
                <a:cs typeface="DilleniaUPC" pitchFamily="18" charset="-34"/>
              </a:rPr>
              <a:t>ความสัมพันธ์</a:t>
            </a:r>
          </a:p>
          <a:p>
            <a:r>
              <a:rPr lang="th-TH" sz="2000" b="1">
                <a:latin typeface="FreesiaUPC" pitchFamily="34" charset="-34"/>
                <a:cs typeface="DilleniaUPC" pitchFamily="18" charset="-34"/>
              </a:rPr>
              <a:t>- </a:t>
            </a:r>
            <a:r>
              <a:rPr lang="en-US" sz="2000" b="1">
                <a:latin typeface="FreesiaUPC" pitchFamily="34" charset="-34"/>
                <a:cs typeface="FreesiaUPC" pitchFamily="34" charset="-34"/>
              </a:rPr>
              <a:t>ลักษณะของความสัมพันธ์ที่ต้องการ</a:t>
            </a:r>
          </a:p>
          <a:p>
            <a:r>
              <a:rPr lang="th-TH" sz="2000" b="1">
                <a:latin typeface="FreesiaUPC" pitchFamily="34" charset="-34"/>
                <a:cs typeface="FreesiaUPC" pitchFamily="34" charset="-34"/>
              </a:rPr>
              <a:t>- </a:t>
            </a:r>
            <a:r>
              <a:rPr lang="en-US" sz="2000" b="1">
                <a:latin typeface="FreesiaUPC" pitchFamily="34" charset="-34"/>
                <a:cs typeface="FreesiaUPC" pitchFamily="34" charset="-34"/>
              </a:rPr>
              <a:t>ทำอย่างไรจึงจะเกิดการแลกเปลี่ยน</a:t>
            </a:r>
          </a:p>
          <a:p>
            <a:r>
              <a:rPr lang="en-US" sz="2000" b="1">
                <a:latin typeface="FreesiaUPC" pitchFamily="34" charset="-34"/>
                <a:cs typeface="FreesiaUPC" pitchFamily="34" charset="-34"/>
              </a:rPr>
              <a:t>- ลักษณะของการประสานงาน</a:t>
            </a:r>
            <a:r>
              <a:rPr lang="th-TH" sz="2000" b="1"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28684" name="Rectangle 43"/>
          <p:cNvSpPr>
            <a:spLocks noChangeArrowheads="1"/>
          </p:cNvSpPr>
          <p:nvPr/>
        </p:nvSpPr>
        <p:spPr bwMode="auto">
          <a:xfrm>
            <a:off x="406400" y="1143000"/>
            <a:ext cx="38608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87325" indent="-187325"/>
            <a:r>
              <a:rPr lang="th-TH" sz="2000" b="1" u="sng">
                <a:solidFill>
                  <a:schemeClr val="accent2"/>
                </a:solidFill>
                <a:latin typeface="FreesiaUPC" pitchFamily="34" charset="-34"/>
                <a:cs typeface="DilleniaUPC" pitchFamily="18" charset="-34"/>
              </a:rPr>
              <a:t>ผู้รับบริการและผู้มีส่วนได้ส่วนเสีย</a:t>
            </a:r>
            <a:endParaRPr lang="th-TH" sz="2000" b="1">
              <a:solidFill>
                <a:schemeClr val="accent2"/>
              </a:solidFill>
              <a:latin typeface="FreesiaUPC" pitchFamily="34" charset="-34"/>
              <a:cs typeface="DilleniaUPC" pitchFamily="18" charset="-34"/>
            </a:endParaRPr>
          </a:p>
          <a:p>
            <a:pPr marL="187325" indent="-187325"/>
            <a:r>
              <a:rPr lang="th-TH" sz="2000" b="1">
                <a:latin typeface="FreesiaUPC" pitchFamily="34" charset="-34"/>
                <a:cs typeface="DilleniaUPC" pitchFamily="18" charset="-34"/>
              </a:rPr>
              <a:t>- </a:t>
            </a:r>
            <a:r>
              <a:rPr lang="th-TH" sz="2000" b="1">
                <a:latin typeface="FreesiaUPC" pitchFamily="34" charset="-34"/>
                <a:cs typeface="FreesiaUPC" pitchFamily="34" charset="-34"/>
              </a:rPr>
              <a:t>ใครบ้างที่องค์กรต้องให้บริการ</a:t>
            </a:r>
          </a:p>
          <a:p>
            <a:pPr marL="187325" indent="-187325"/>
            <a:r>
              <a:rPr lang="th-TH" sz="2000" b="1">
                <a:latin typeface="FreesiaUPC" pitchFamily="34" charset="-34"/>
                <a:cs typeface="FreesiaUPC" pitchFamily="34" charset="-34"/>
              </a:rPr>
              <a:t>- ผู้รับบริการฯ ต้องการหรือคาดหวัง</a:t>
            </a:r>
          </a:p>
          <a:p>
            <a:pPr marL="187325" indent="-187325"/>
            <a:r>
              <a:rPr lang="th-TH" sz="2000" b="1">
                <a:latin typeface="FreesiaUPC" pitchFamily="34" charset="-34"/>
                <a:cs typeface="FreesiaUPC" pitchFamily="34" charset="-34"/>
              </a:rPr>
              <a:t>   อะไรจากองค์กร</a:t>
            </a:r>
          </a:p>
          <a:p>
            <a:pPr marL="187325" indent="-187325"/>
            <a:r>
              <a:rPr lang="th-TH" sz="2000" b="1">
                <a:latin typeface="FreesiaUPC" pitchFamily="34" charset="-34"/>
                <a:cs typeface="FreesiaUPC" pitchFamily="34" charset="-34"/>
              </a:rPr>
              <a:t>- อะไรที่มีคุณค่าสำหรับผู้รับบริการฯ</a:t>
            </a:r>
          </a:p>
        </p:txBody>
      </p:sp>
      <p:sp>
        <p:nvSpPr>
          <p:cNvPr id="28685" name="Rectangle 47"/>
          <p:cNvSpPr>
            <a:spLocks noChangeArrowheads="1"/>
          </p:cNvSpPr>
          <p:nvPr/>
        </p:nvSpPr>
        <p:spPr bwMode="auto">
          <a:xfrm>
            <a:off x="3759200" y="5334000"/>
            <a:ext cx="4064000" cy="1447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8686" name="Text Box 49"/>
          <p:cNvSpPr txBox="1">
            <a:spLocks noChangeArrowheads="1"/>
          </p:cNvSpPr>
          <p:nvPr/>
        </p:nvSpPr>
        <p:spPr bwMode="auto">
          <a:xfrm>
            <a:off x="3759200" y="5410201"/>
            <a:ext cx="42672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>
              <a:lnSpc>
                <a:spcPct val="60000"/>
              </a:lnSpc>
            </a:pPr>
            <a:r>
              <a:rPr lang="th-TH" sz="1800" b="1" u="sng">
                <a:solidFill>
                  <a:schemeClr val="accent2"/>
                </a:solidFill>
                <a:latin typeface="FreesiaUPC" pitchFamily="34" charset="-34"/>
                <a:cs typeface="DilleniaUPC" pitchFamily="18" charset="-34"/>
              </a:rPr>
              <a:t>องค์กร</a:t>
            </a:r>
            <a:endParaRPr lang="th-TH" sz="1800" b="1">
              <a:latin typeface="FreesiaUPC" pitchFamily="34" charset="-34"/>
              <a:cs typeface="DilleniaUPC" pitchFamily="18" charset="-34"/>
            </a:endParaRPr>
          </a:p>
          <a:p>
            <a:pPr marL="187325" indent="-187325">
              <a:lnSpc>
                <a:spcPct val="60000"/>
              </a:lnSpc>
            </a:pPr>
            <a:r>
              <a:rPr lang="th-TH" sz="1800" b="1">
                <a:latin typeface="FreesiaUPC" pitchFamily="34" charset="-34"/>
                <a:cs typeface="DilleniaUPC" pitchFamily="18" charset="-34"/>
              </a:rPr>
              <a:t>- </a:t>
            </a:r>
            <a:r>
              <a:rPr lang="th-TH" sz="1800" b="1">
                <a:latin typeface="FreesiaUPC" pitchFamily="34" charset="-34"/>
                <a:cs typeface="FreesiaUPC" pitchFamily="34" charset="-34"/>
              </a:rPr>
              <a:t>อะไรคือพันธกิจขององค์กร</a:t>
            </a:r>
          </a:p>
          <a:p>
            <a:pPr marL="187325" indent="-187325">
              <a:lnSpc>
                <a:spcPct val="60000"/>
              </a:lnSpc>
            </a:pPr>
            <a:r>
              <a:rPr lang="th-TH" sz="1800" b="1">
                <a:latin typeface="FreesiaUPC" pitchFamily="34" charset="-34"/>
                <a:cs typeface="FreesiaUPC" pitchFamily="34" charset="-34"/>
              </a:rPr>
              <a:t>- องค์กรจะบริหารอย่างไรเพื่อให้ส่งมอบ       คุณค่าได้ตรงตามความต้องการ</a:t>
            </a:r>
          </a:p>
          <a:p>
            <a:pPr marL="187325" indent="-187325">
              <a:lnSpc>
                <a:spcPct val="60000"/>
              </a:lnSpc>
            </a:pPr>
            <a:r>
              <a:rPr lang="th-TH" sz="1800" b="1">
                <a:latin typeface="FreesiaUPC" pitchFamily="34" charset="-34"/>
                <a:cs typeface="FreesiaUPC" pitchFamily="34" charset="-34"/>
              </a:rPr>
              <a:t>- องค์กรจะวัดและจัดการผลการดำเนินการได้อย่างไร</a:t>
            </a:r>
          </a:p>
          <a:p>
            <a:pPr marL="187325" indent="-187325">
              <a:lnSpc>
                <a:spcPct val="60000"/>
              </a:lnSpc>
            </a:pPr>
            <a:r>
              <a:rPr lang="th-TH" sz="1800" b="1">
                <a:latin typeface="FreesiaUPC" pitchFamily="34" charset="-34"/>
                <a:cs typeface="FreesiaUPC" pitchFamily="34" charset="-34"/>
              </a:rPr>
              <a:t>- องค์กรจะเพิ่มศักยภาพเพื่อรับการเปลี่ยนแปลงได้อย่างไร</a:t>
            </a:r>
          </a:p>
        </p:txBody>
      </p:sp>
      <p:sp>
        <p:nvSpPr>
          <p:cNvPr id="28687" name="Text Box 50"/>
          <p:cNvSpPr txBox="1">
            <a:spLocks noChangeArrowheads="1"/>
          </p:cNvSpPr>
          <p:nvPr/>
        </p:nvSpPr>
        <p:spPr bwMode="auto">
          <a:xfrm>
            <a:off x="4064001" y="4800601"/>
            <a:ext cx="2624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การจัดการกระบวนการ</a:t>
            </a:r>
          </a:p>
        </p:txBody>
      </p:sp>
      <p:sp>
        <p:nvSpPr>
          <p:cNvPr id="28688" name="Text Box 51"/>
          <p:cNvSpPr txBox="1">
            <a:spLocks noChangeArrowheads="1"/>
          </p:cNvSpPr>
          <p:nvPr/>
        </p:nvSpPr>
        <p:spPr bwMode="auto">
          <a:xfrm>
            <a:off x="8822267" y="6267451"/>
            <a:ext cx="1640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800" b="1">
                <a:latin typeface="Times New Roman" pitchFamily="18" charset="0"/>
                <a:cs typeface="DilleniaUPC" pitchFamily="18" charset="-34"/>
              </a:rPr>
              <a:t>Ray McKenzie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28600"/>
            <a:ext cx="103632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solidFill>
                  <a:schemeClr val="accent1">
                    <a:satMod val="150000"/>
                  </a:schemeClr>
                </a:solidFill>
                <a:cs typeface="Angsana New" pitchFamily="18" charset="-34"/>
              </a:rPr>
              <a:t>การวิเคราะห์ผู้มีส่วนได้ส่วนเสีย</a:t>
            </a:r>
            <a:endParaRPr lang="en-US" sz="4000" dirty="0" smtClean="0">
              <a:solidFill>
                <a:schemeClr val="accent1">
                  <a:satMod val="150000"/>
                </a:schemeClr>
              </a:solidFill>
              <a:cs typeface="Angsana New" pitchFamily="18" charset="-34"/>
            </a:endParaRP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9335A20-A6B1-468F-B4B4-8672301FB9F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406401" y="3276600"/>
            <a:ext cx="1418167" cy="1981200"/>
          </a:xfrm>
          <a:prstGeom prst="rect">
            <a:avLst/>
          </a:prstGeom>
          <a:solidFill>
            <a:srgbClr val="99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381001" y="4038600"/>
            <a:ext cx="1428751" cy="858838"/>
          </a:xfrm>
          <a:prstGeom prst="rect">
            <a:avLst/>
          </a:prstGeom>
          <a:solidFill>
            <a:srgbClr val="FF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th-TH" b="1">
                <a:latin typeface="Corbel" pitchFamily="34" charset="0"/>
                <a:cs typeface="DilleniaUPC" pitchFamily="18" charset="-34"/>
              </a:rPr>
              <a:t>ความต้องการ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24933" y="3268664"/>
            <a:ext cx="120226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4000" b="1">
                <a:latin typeface="Corbel" pitchFamily="34" charset="0"/>
                <a:cs typeface="DilleniaUPC" pitchFamily="18" charset="-34"/>
              </a:rPr>
              <a:t>ลูกค้า</a:t>
            </a: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10363201" y="3276600"/>
            <a:ext cx="1485900" cy="1981200"/>
          </a:xfrm>
          <a:prstGeom prst="rect">
            <a:avLst/>
          </a:prstGeom>
          <a:solidFill>
            <a:srgbClr val="99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  <a:cs typeface="DilleniaUPC" pitchFamily="18" charset="-34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10464800" y="3276601"/>
            <a:ext cx="120226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4000" b="1">
                <a:latin typeface="Corbel" pitchFamily="34" charset="0"/>
                <a:cs typeface="DilleniaUPC" pitchFamily="18" charset="-34"/>
              </a:rPr>
              <a:t>ลูกค้า</a:t>
            </a: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10464801" y="4114800"/>
            <a:ext cx="1291167" cy="825500"/>
          </a:xfrm>
          <a:prstGeom prst="rect">
            <a:avLst/>
          </a:prstGeom>
          <a:solidFill>
            <a:srgbClr val="FF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th-TH" b="1">
                <a:latin typeface="Corbel" pitchFamily="34" charset="0"/>
                <a:cs typeface="DilleniaUPC" pitchFamily="18" charset="-34"/>
              </a:rPr>
              <a:t>ความ</a:t>
            </a:r>
          </a:p>
          <a:p>
            <a:pPr algn="ctr" eaLnBrk="0" hangingPunct="0"/>
            <a:r>
              <a:rPr lang="th-TH" b="1">
                <a:latin typeface="Corbel" pitchFamily="34" charset="0"/>
                <a:cs typeface="DilleniaUPC" pitchFamily="18" charset="-34"/>
              </a:rPr>
              <a:t>พึงพอใจ</a:t>
            </a:r>
          </a:p>
        </p:txBody>
      </p:sp>
      <p:sp>
        <p:nvSpPr>
          <p:cNvPr id="2061" name="Line 9"/>
          <p:cNvSpPr>
            <a:spLocks noChangeShapeType="1"/>
          </p:cNvSpPr>
          <p:nvPr/>
        </p:nvSpPr>
        <p:spPr bwMode="auto">
          <a:xfrm>
            <a:off x="1828800" y="4419600"/>
            <a:ext cx="1930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1930400" y="3886200"/>
            <a:ext cx="160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th-TH" b="1">
                <a:latin typeface="Corbel" pitchFamily="34" charset="0"/>
                <a:cs typeface="DilleniaUPC" pitchFamily="18" charset="-34"/>
              </a:rPr>
              <a:t>ประเด็น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59200" y="3886200"/>
            <a:ext cx="3725333" cy="1193800"/>
            <a:chOff x="1928" y="2786"/>
            <a:chExt cx="1760" cy="752"/>
          </a:xfrm>
        </p:grpSpPr>
        <p:sp>
          <p:nvSpPr>
            <p:cNvPr id="2070" name="AutoShape 12"/>
            <p:cNvSpPr>
              <a:spLocks noChangeArrowheads="1"/>
            </p:cNvSpPr>
            <p:nvPr/>
          </p:nvSpPr>
          <p:spPr bwMode="auto">
            <a:xfrm>
              <a:off x="1928" y="2786"/>
              <a:ext cx="1760" cy="752"/>
            </a:xfrm>
            <a:prstGeom prst="roundRect">
              <a:avLst>
                <a:gd name="adj" fmla="val 12495"/>
              </a:avLst>
            </a:prstGeom>
            <a:solidFill>
              <a:srgbClr val="99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th-TH" sz="3200" b="1">
                  <a:latin typeface="Corbel" pitchFamily="34" charset="0"/>
                  <a:cs typeface="DilleniaUPC" pitchFamily="18" charset="-34"/>
                </a:rPr>
                <a:t>การตอบสนอง</a:t>
              </a:r>
            </a:p>
            <a:p>
              <a:pPr defTabSz="762000" eaLnBrk="0" hangingPunct="0">
                <a:lnSpc>
                  <a:spcPct val="90000"/>
                </a:lnSpc>
              </a:pPr>
              <a:r>
                <a:rPr lang="th-TH" sz="3200" b="1">
                  <a:latin typeface="Corbel" pitchFamily="34" charset="0"/>
                  <a:cs typeface="DilleniaUPC" pitchFamily="18" charset="-34"/>
                </a:rPr>
                <a:t>(กิจกรรม)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996" y="2874"/>
              <a:ext cx="604" cy="288"/>
              <a:chOff x="2996" y="2874"/>
              <a:chExt cx="604" cy="288"/>
            </a:xfrm>
          </p:grpSpPr>
          <p:graphicFrame>
            <p:nvGraphicFramePr>
              <p:cNvPr id="2050" name="Object 14"/>
              <p:cNvGraphicFramePr>
                <a:graphicFrameLocks/>
              </p:cNvGraphicFramePr>
              <p:nvPr/>
            </p:nvGraphicFramePr>
            <p:xfrm>
              <a:off x="2996" y="2970"/>
              <a:ext cx="604" cy="192"/>
            </p:xfrm>
            <a:graphic>
              <a:graphicData uri="http://schemas.openxmlformats.org/presentationml/2006/ole">
                <p:oleObj spid="_x0000_s1026" name="VISIO" r:id="rId3" imgW="1601640" imgH="664920" progId="">
                  <p:embed/>
                </p:oleObj>
              </a:graphicData>
            </a:graphic>
          </p:graphicFrame>
          <p:graphicFrame>
            <p:nvGraphicFramePr>
              <p:cNvPr id="2051" name="Object 15"/>
              <p:cNvGraphicFramePr>
                <a:graphicFrameLocks/>
              </p:cNvGraphicFramePr>
              <p:nvPr/>
            </p:nvGraphicFramePr>
            <p:xfrm>
              <a:off x="2996" y="2922"/>
              <a:ext cx="604" cy="192"/>
            </p:xfrm>
            <a:graphic>
              <a:graphicData uri="http://schemas.openxmlformats.org/presentationml/2006/ole">
                <p:oleObj spid="_x0000_s1027" name="VISIO" r:id="rId4" imgW="1601640" imgH="664920" progId="">
                  <p:embed/>
                </p:oleObj>
              </a:graphicData>
            </a:graphic>
          </p:graphicFrame>
          <p:graphicFrame>
            <p:nvGraphicFramePr>
              <p:cNvPr id="2052" name="Object 16"/>
              <p:cNvGraphicFramePr>
                <a:graphicFrameLocks/>
              </p:cNvGraphicFramePr>
              <p:nvPr/>
            </p:nvGraphicFramePr>
            <p:xfrm>
              <a:off x="2996" y="2874"/>
              <a:ext cx="604" cy="192"/>
            </p:xfrm>
            <a:graphic>
              <a:graphicData uri="http://schemas.openxmlformats.org/presentationml/2006/ole">
                <p:oleObj spid="_x0000_s1028" name="VISIO" r:id="rId5" imgW="1601640" imgH="664920" progId="">
                  <p:embed/>
                </p:oleObj>
              </a:graphicData>
            </a:graphic>
          </p:graphicFrame>
        </p:grpSp>
      </p:grpSp>
      <p:sp>
        <p:nvSpPr>
          <p:cNvPr id="2064" name="Line 17"/>
          <p:cNvSpPr>
            <a:spLocks noChangeShapeType="1"/>
          </p:cNvSpPr>
          <p:nvPr/>
        </p:nvSpPr>
        <p:spPr bwMode="auto">
          <a:xfrm>
            <a:off x="7518400" y="4419600"/>
            <a:ext cx="2880784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18"/>
          <p:cNvSpPr>
            <a:spLocks noChangeArrowheads="1"/>
          </p:cNvSpPr>
          <p:nvPr/>
        </p:nvSpPr>
        <p:spPr bwMode="auto">
          <a:xfrm>
            <a:off x="7620001" y="3657600"/>
            <a:ext cx="1130300" cy="7366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70000"/>
              </a:lnSpc>
            </a:pPr>
            <a:r>
              <a:rPr lang="th-TH" sz="3200" b="1">
                <a:latin typeface="Corbel" pitchFamily="34" charset="0"/>
                <a:cs typeface="DilleniaUPC" pitchFamily="18" charset="-34"/>
              </a:rPr>
              <a:t>งาน</a:t>
            </a:r>
          </a:p>
          <a:p>
            <a:pPr algn="ctr" defTabSz="762000" eaLnBrk="0" hangingPunct="0">
              <a:lnSpc>
                <a:spcPct val="70000"/>
              </a:lnSpc>
            </a:pPr>
            <a:r>
              <a:rPr lang="th-TH" sz="3200" b="1">
                <a:latin typeface="Corbel" pitchFamily="34" charset="0"/>
                <a:cs typeface="DilleniaUPC" pitchFamily="18" charset="-34"/>
              </a:rPr>
              <a:t>บริการ</a:t>
            </a:r>
          </a:p>
        </p:txBody>
      </p:sp>
      <p:sp>
        <p:nvSpPr>
          <p:cNvPr id="897043" name="Rectangle 19"/>
          <p:cNvSpPr>
            <a:spLocks noChangeArrowheads="1"/>
          </p:cNvSpPr>
          <p:nvPr/>
        </p:nvSpPr>
        <p:spPr bwMode="auto">
          <a:xfrm>
            <a:off x="8737600" y="38100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th-TH" b="1">
                <a:latin typeface="Corbel" pitchFamily="34" charset="0"/>
                <a:cs typeface="DilleniaUPC" pitchFamily="18" charset="-34"/>
              </a:rPr>
              <a:t>ผลผลิต</a:t>
            </a: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406400" y="1524000"/>
            <a:ext cx="11497733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3600" dirty="0">
                <a:latin typeface="+mn-lt"/>
              </a:rPr>
              <a:t>การตอบสนองความต้องการและผลที่ได้รับ</a:t>
            </a:r>
            <a:endParaRPr lang="en-US" sz="3600" i="1" dirty="0">
              <a:latin typeface="+mn-lt"/>
            </a:endParaRPr>
          </a:p>
        </p:txBody>
      </p:sp>
      <p:sp>
        <p:nvSpPr>
          <p:cNvPr id="897045" name="Rectangle 21"/>
          <p:cNvSpPr>
            <a:spLocks noChangeArrowheads="1"/>
          </p:cNvSpPr>
          <p:nvPr/>
        </p:nvSpPr>
        <p:spPr bwMode="auto">
          <a:xfrm>
            <a:off x="10464800" y="4876801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th-TH" b="1">
                <a:latin typeface="Corbel" pitchFamily="34" charset="0"/>
                <a:cs typeface="DilleniaUPC" pitchFamily="18" charset="-34"/>
              </a:rPr>
              <a:t>ผลลัพธ์</a:t>
            </a:r>
          </a:p>
        </p:txBody>
      </p:sp>
      <p:sp>
        <p:nvSpPr>
          <p:cNvPr id="1045" name="Text Box 22"/>
          <p:cNvSpPr txBox="1">
            <a:spLocks noChangeArrowheads="1"/>
          </p:cNvSpPr>
          <p:nvPr/>
        </p:nvSpPr>
        <p:spPr bwMode="auto">
          <a:xfrm>
            <a:off x="4165600" y="5410200"/>
            <a:ext cx="188545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+mn-lt"/>
              </a:rPr>
              <a:t>กระบวนงาน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89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9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3" grpId="0"/>
      <p:bldP spid="897043" grpId="1"/>
      <p:bldP spid="89704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76251" y="1143001"/>
            <a:ext cx="11049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3200" i="1" u="sng">
                <a:latin typeface="Tahoma" pitchFamily="34" charset="0"/>
                <a:ea typeface="Times New Roman" pitchFamily="18" charset="0"/>
                <a:cs typeface="Tahoma" pitchFamily="34" charset="0"/>
              </a:rPr>
              <a:t>วิธีการดำเนินงาน</a:t>
            </a:r>
          </a:p>
          <a:p>
            <a:endParaRPr lang="en-US" sz="32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1.</a:t>
            </a: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 กำหนด</a:t>
            </a:r>
            <a: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/ทบ</a:t>
            </a: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ทวน กลุ่มผู้รับบริการ</a:t>
            </a:r>
            <a:b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    และผู้มีส่วนได้ส่วนเสีย ให้ครอบคลุม</a:t>
            </a:r>
            <a:b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    พันธกิจขององค์การ</a:t>
            </a:r>
            <a:endParaRPr lang="en-US" sz="32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2. </a:t>
            </a: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จัดทำ</a:t>
            </a:r>
            <a: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/</a:t>
            </a: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ปรับปรุงข้อมูลผู้รับบริการ</a:t>
            </a:r>
            <a:b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th-TH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   (Customer Profile) ให้ทันสมัย</a:t>
            </a:r>
            <a:r>
              <a:rPr lang="en-US" sz="3200"/>
              <a:t> 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6856">
            <a:off x="8968318" y="914401"/>
            <a:ext cx="25527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118872"/>
            <a:ext cx="11207789" cy="16367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การจัดกระบวนการให้สามารถตอบสนอง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ตรงความต้องการของผู้รับบริการและผู้มีส่วนได้ส่วนเสีย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565" y="1828800"/>
            <a:ext cx="11357113" cy="452913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ประกอบด้วย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ต้องรู้ความต้องการ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ต้องรู้กิจกรรมที่ต้องมีการดำเนินการ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ผลที่ได้จากการดำเนินการ 	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มีเจ้าของกระบวนการเป็นเจ้าภาพหลัก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ริหารขององค์กรเป็นผู้สนับสนุนให้เจ้าของกระบวนการสามารถดำเนินการตอบสนองความต้องการของผู้รับบริการและผู้มีส่วนได้ส่วนเสี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การดำเนินการต้องมีกระบวนการสอบกลับถึงผลในการดำเนินการเสมอ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133601"/>
            <a:ext cx="10668000" cy="4367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กระบวนการ</a:t>
            </a:r>
            <a:r>
              <a:rPr lang="th-TH" sz="5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</a:t>
            </a:r>
            <a:endParaRPr lang="th-TH" sz="51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th-TH" sz="51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ดำเนินการ เพื่อสร้างความรู้เกี่ยวกับผู้รับบริการและผู้มีส่วนได้ส่วน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เสียรวมถึง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การกำหนดความต้องการความคาดหวัง และความนิยมชมชอบ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th-TH" sz="51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ดำเนินการสร้างความสัมพันธ์กับผู้รับบริการและผู้มีส่วนได้ส่วน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เสียรวมถึง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การวัดผลการดำเนินการในการตอบสนองความ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ต้องการและ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ผลการสร้างความสัมพันธ์ที่ดีกับผู้รับบริการและผู้มีส่วนได้ส่วน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เสียใน</a:t>
            </a:r>
            <a:r>
              <a:rPr lang="th-TH" sz="5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ภาพความพึงพอใจ</a:t>
            </a:r>
            <a:r>
              <a:rPr lang="th-TH" sz="5800" b="1" dirty="0" smtClean="0"/>
              <a:t/>
            </a:r>
            <a:br>
              <a:rPr lang="th-TH" sz="5800" b="1" dirty="0" smtClean="0"/>
            </a:br>
            <a:r>
              <a:rPr lang="th-TH" sz="5800" b="1" dirty="0" smtClean="0"/>
              <a:t/>
            </a:r>
            <a:br>
              <a:rPr lang="th-TH" sz="5800" b="1" dirty="0" smtClean="0"/>
            </a:br>
            <a:endParaRPr lang="th-TH" sz="5800" b="1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th-TH" sz="3200" dirty="0"/>
          </a:p>
        </p:txBody>
      </p:sp>
      <p:pic>
        <p:nvPicPr>
          <p:cNvPr id="34820" name="Picture 1" descr="รูปภาพ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2" y="500063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9744" y="118872"/>
            <a:ext cx="10684256" cy="163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การให้ความสำคัญ</a:t>
            </a:r>
            <a:br>
              <a:rPr kumimoji="0" lang="th-TH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กับผู้รับบริการและผู้มีส่วนได้ส่วนเสีย</a:t>
            </a:r>
            <a:endParaRPr kumimoji="0" lang="th-TH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accent1">
                    <a:satMod val="150000"/>
                  </a:schemeClr>
                </a:solidFill>
              </a:rPr>
              <a:t>ความรู้เกี่ยวกับผู้รับบริการและผู้มีส่วนได้ส่วนเสีย</a:t>
            </a:r>
            <a:br>
              <a:rPr lang="th-TH" sz="48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h-TH" b="1" i="1" dirty="0" smtClean="0"/>
              <a:t>หมายถึง</a:t>
            </a:r>
            <a:r>
              <a:rPr lang="en-US" b="1" i="1" dirty="0" smtClean="0">
                <a:cs typeface="DilleniaUPC" pitchFamily="18" charset="-34"/>
              </a:rPr>
              <a:t>:</a:t>
            </a:r>
          </a:p>
          <a:p>
            <a:pPr eaLnBrk="1" hangingPunct="1"/>
            <a:r>
              <a:rPr lang="th-TH" dirty="0" smtClean="0"/>
              <a:t>ความรู้ความต้องการ ความคาดหวัง ความนิยมชมชอบ โดยต้องมี</a:t>
            </a:r>
            <a:r>
              <a:rPr lang="th-TH" dirty="0" smtClean="0"/>
              <a:t>กิจกรรมใน</a:t>
            </a:r>
            <a:r>
              <a:rPr lang="th-TH" dirty="0" smtClean="0"/>
              <a:t>การกำหนดหรือจำแนกกลุ่มผู้รับบริการและผู้มีส่วนได้ส่วนเสีย ผู้รับบริการที่พึงมีในอนาคต และกิจกรรมการรับฟังและเรียนรู้ความต้องการความคาดหวัง ความนิยมชมชอบ</a:t>
            </a:r>
          </a:p>
          <a:p>
            <a:pPr eaLnBrk="1" hangingPunct="1"/>
            <a:r>
              <a:rPr lang="th-TH" dirty="0" smtClean="0"/>
              <a:t>รวมถึงการนำข้อมูลมาใช้ในการวางแผนปฏิบัติงาน การปรับปรุงกระบวนงานและการพัฒนาบริการใหม่ๆให้ทันสมัยอยู่เสมอ</a:t>
            </a:r>
          </a:p>
        </p:txBody>
      </p:sp>
      <p:pic>
        <p:nvPicPr>
          <p:cNvPr id="35844" name="Picture 1" descr="รูปภาพ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1" y="857250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219200"/>
            <a:ext cx="5870713" cy="806450"/>
          </a:xfrm>
          <a:prstGeom prst="rect">
            <a:avLst/>
          </a:prstGeom>
          <a:solidFill>
            <a:srgbClr val="B9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38251" y="2057401"/>
            <a:ext cx="9429749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จุดเด่นหรือจุดแข็ง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ซึ่งเป็นผลมาจาก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</a:p>
          <a:p>
            <a:pPr algn="ctr"/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เป็นข้อดีที่เกิดจากสภาพแวดล้อมภายในองค์การ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177926"/>
            <a:ext cx="2645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S มาจาก 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Strengths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886200"/>
            <a:ext cx="7213600" cy="762000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4756150"/>
            <a:ext cx="1152525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จุดด้อยหรือจุดอ่อน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เป็นปัญหาหรือข้อบกพร่อง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และผลที่เกิดจาก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สภาพแวดล้อมภายใน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ขององค์การ 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ซึ่งจะต้องหาวิธีในการแก้ปัญหานั้น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954463"/>
            <a:ext cx="28769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2. W มาจาก 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Weaknesses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0" y="3581400"/>
            <a:ext cx="1219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743201" y="1"/>
            <a:ext cx="3531736" cy="7694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ความหมาย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S W O T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/>
      <p:bldP spid="276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F6430-9AC9-4054-8997-39FE532E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“ผู้รับบริการ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” 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00" name="Freeform: Shape 134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ผลการค้นหารูปภาพสำหรับ ผลการทํางานการ์ตูน">
            <a:extLst>
              <a:ext uri="{FF2B5EF4-FFF2-40B4-BE49-F238E27FC236}">
                <a16:creationId xmlns:a16="http://schemas.microsoft.com/office/drawing/2014/main" xmlns="" id="{5498C7DD-7F49-4F7A-AEB4-EB834095F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72" r="20655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0087" y="1820724"/>
            <a:ext cx="5923722" cy="47457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หมายถึง ผู้ที่มารับบริการจากส่วนราชการโดยตรง หรือผ่านช่องทางการสื่อสารต่าง ๆ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รวมถึงผู้รับบริการที่เป็นส่วนราชการด้วย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thai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ในการดำเนินการ ส่วนราชการควรระบุผู้รับบริการ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thai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หลักให้ชัดเจน เนื่องจากการกำหนดผู้รับบริการที่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thai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ชัดเจน มีความเชื่อมโยงไปถึงการดำเนินการในเรื่อง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thai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อื่น ๆ ด้วย ทั้งเรื่องการกำหนดช่องทางการสื่อสาร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thai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การตอบสนองความต้องการ การประเมินผลความพึง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thai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พอใจ ต้องครอบคลุมทุกกลุ่ม ตามที่ได้ระบุไว้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 descr="รูปภาพ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6775" y="245994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รูปภาพ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1" y="4778237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921459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ผู้มีส่วนได้ส่วนเสีย”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หมายถึง ผู้รับบริการของผู้รับบริการของส่วนราชการ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ผู้ที่ได้รับผลกระทบทั้งทางบวกและทางลบ ทั้งทางตรง และทางอ้อม จากการดำเนินการของส่วนราชการของท่าน เช่น ประชาชน ชุมชนในท้องถิ่น บุคลากรในส่วนราชการ ผู้ส่งมอบงาน รวมทั้งผู้รับบริการด้วย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แม้ว่าผู้รับบริการเป็นส่วนหนึ่งในกลุ่มผู้มีส่วนได้ส่วนเสีย</a:t>
            </a:r>
          </a:p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ควรแยกผู้รับบริการที่ได้รับผลกระทบโดยตรงออกมาเป็นอีกกลุ่มหนึ่ง </a:t>
            </a:r>
          </a:p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เพื่อให้สามารถตอบสนองความต้องการ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และความคาดหวังของแต่ละกลุ่มได้อย่างชัดเจน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dirty="0"/>
          </a:p>
        </p:txBody>
      </p:sp>
      <p:pic>
        <p:nvPicPr>
          <p:cNvPr id="37892" name="Picture 1" descr="รูปภาพ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1" y="214313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ผลการค้นหารูปภาพสำหรับ เซ็นสัญญา การ์ตูน">
            <a:extLst>
              <a:ext uri="{FF2B5EF4-FFF2-40B4-BE49-F238E27FC236}">
                <a16:creationId xmlns:a16="http://schemas.microsoft.com/office/drawing/2014/main" xmlns="" id="{D49E37DC-E527-44F0-BF44-D139738A6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70" b="585"/>
          <a:stretch/>
        </p:blipFill>
        <p:spPr bwMode="auto">
          <a:xfrm>
            <a:off x="8004313" y="3458817"/>
            <a:ext cx="3880899" cy="21716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การหาความต้องการและความคาดหวัง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ของผู้รับบริการและผู้ส่วนเสีย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เน้นการพัฒนาคุณภาพของหน่วยงานใน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ประเด็น</a:t>
            </a:r>
          </a:p>
          <a:p>
            <a:pPr marL="63322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หน่วยงาน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มีการกำหนด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ความต้องการ ความคาดหวัง และความนิยมชมชอบ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ของผู้รับบริการและผู้มีส่วนได้ส่วนเสีย</a:t>
            </a:r>
          </a:p>
          <a:p>
            <a:pPr marL="63322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หน่วยงาน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มีการดำเนินการอย่างไรใน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การสร้างความสัมพันธ์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กับผู้รับบริการและผู้มีส่วนได้ส่วนเสีย</a:t>
            </a:r>
          </a:p>
          <a:p>
            <a:pPr marL="63322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หน่วยงาน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การกำหนดปัจจัยที่สำคัญ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ที่ทำให้ผู้รับบริการและ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ผู้มีส่วนได้ส่วนเสียมีความพึงพอใจ นำไปสู่การกล่าวถึงหน่วยงานในทางที่ดี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ข้อควรคำนึงในการนำไปใช้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th-TH" b="1" i="1" smtClean="0"/>
              <a:t>ควรมีการทบทวน</a:t>
            </a:r>
            <a:r>
              <a:rPr lang="th-TH" smtClean="0"/>
              <a:t>การกำหนดและจำแนกกลุ่มผู้รับบริการและผู้มีส่วนได้ส่วนเสีย ตามการระยะเวลาดำเนินการขององค์กร คือ </a:t>
            </a:r>
            <a:br>
              <a:rPr lang="th-TH" smtClean="0"/>
            </a:br>
            <a:r>
              <a:rPr lang="th-TH" smtClean="0"/>
              <a:t>ระยะสั้นใน </a:t>
            </a:r>
            <a:r>
              <a:rPr lang="en-US" smtClean="0">
                <a:cs typeface="DilleniaUPC" pitchFamily="18" charset="-34"/>
              </a:rPr>
              <a:t>1-3 </a:t>
            </a:r>
            <a:r>
              <a:rPr lang="th-TH" smtClean="0"/>
              <a:t>ปี ระยะกลาง </a:t>
            </a:r>
            <a:r>
              <a:rPr lang="en-US" smtClean="0">
                <a:cs typeface="DilleniaUPC" pitchFamily="18" charset="-34"/>
              </a:rPr>
              <a:t>3-5 </a:t>
            </a:r>
            <a:r>
              <a:rPr lang="th-TH" smtClean="0"/>
              <a:t>ปี และระยะยาว </a:t>
            </a:r>
            <a:r>
              <a:rPr lang="en-US" smtClean="0">
                <a:cs typeface="DilleniaUPC" pitchFamily="18" charset="-34"/>
              </a:rPr>
              <a:t>5-10 </a:t>
            </a:r>
            <a:r>
              <a:rPr lang="th-TH" smtClean="0"/>
              <a:t>ปี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th-TH" b="1" i="1" smtClean="0"/>
              <a:t>ควรเน้นการมีส่วนร่วม</a:t>
            </a:r>
            <a:r>
              <a:rPr lang="th-TH" smtClean="0"/>
              <a:t>ของบุคคลในองค์กรทุกระดับในการกำหนด</a:t>
            </a:r>
            <a:br>
              <a:rPr lang="th-TH" smtClean="0"/>
            </a:br>
            <a:r>
              <a:rPr lang="th-TH" smtClean="0"/>
              <a:t>และจำแนก กลุ่มผู้รับบริการ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th-TH" b="1" i="1" smtClean="0"/>
              <a:t>ไม่ควรยึดติดกับกลุ่มผู้รับบริการและผู้มีส่วนได้ส่วนเสียในอดีต </a:t>
            </a:r>
            <a:r>
              <a:rPr lang="th-TH" smtClean="0"/>
              <a:t/>
            </a:r>
            <a:br>
              <a:rPr lang="th-TH" smtClean="0"/>
            </a:br>
            <a:r>
              <a:rPr lang="th-TH" smtClean="0"/>
              <a:t>แต่ควรเน้นกลุ่มผู้รับบริการและผู้มีส่วนได้ส่วนเสียในปัจจุบันและอนาคต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th-TH" b="1" i="1" smtClean="0"/>
              <a:t>ควรประกาศ</a:t>
            </a:r>
            <a:r>
              <a:rPr lang="th-TH" smtClean="0"/>
              <a:t>ให้ทุกคนในองค์กรทราบ</a:t>
            </a:r>
          </a:p>
        </p:txBody>
      </p:sp>
      <p:pic>
        <p:nvPicPr>
          <p:cNvPr id="48132" name="Picture 1" descr="รูปภาพ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1" y="214313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การสำรวจหาความต้องการและความคาดหวังของ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ผู้รับบริการและผู้มีส่วนได้ส่วนเสีย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97565" y="1825625"/>
            <a:ext cx="10956235" cy="4351338"/>
          </a:xfrm>
        </p:spPr>
        <p:txBody>
          <a:bodyPr/>
          <a:lstStyle/>
          <a:p>
            <a:pPr marL="631825" indent="-514350" algn="thaiDist" eaLnBrk="1" hangingPunct="1">
              <a:buFont typeface="Corbel" pitchFamily="34" charset="0"/>
              <a:buAutoNum type="arabicPeriod"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รวบรวมข้อมูลความต้องการ ความคาดหวัง ของผู้รับบริการ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และผู้มีส่วนได้ส่วนเสีย</a:t>
            </a:r>
          </a:p>
          <a:p>
            <a:pPr marL="631825" indent="-514350" algn="thaiDist" eaLnBrk="1" hangingPunct="1">
              <a:buFont typeface="Corbel" pitchFamily="34" charset="0"/>
              <a:buAutoNum type="arabicPeriod"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การสร้างความสัมพันธ์กับผู้รับบริการและผู้มีส่วนได้ส่วนเสีย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กิจกรรมการรับฟังความคิดเห็น และการเรียนรู้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ความต้องการ ความคาดหวัง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1564"/>
            <a:ext cx="10972800" cy="447923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ต้องดำเนินการให้เหมาะสมในแต่ละกลุ่มผู้รับบริการและผู้มีส่วนได้ส่วนเสีย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โดยรับฟังและเรียนรู้ความต้องการความคาดหวัง เป็นกิจกรรมของการดำเนินการได้มาซึ่งข้อมูล       ที่เกิดจากการสำรวจ สอบถาม ประชุมกลุ่มย่อย ข้อร้องเรียน ข้อคิดเห็น ข้อเสนอแนะ ข้อมูลจากเว็บไซด์ทั้งทางตรงและทางอื่นๆ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รวบรวมข้อมูลจากผู้รับบริการและผู้มีส่วนได้ส่วนเสีย และผู้รับบริการในอนาคต รวมถึงการวิเคราะห์ข้อมูล เพื่อให้เกิดผลที่จะนำไปใช้ในการวางแผนกลยุทธ์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ของหน่วยงานหรือองค์กรรัฐ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มีการจัดลำดับความสำคัญของการให้บริการ โดยดำเนินการออกแบบกระบวนงานเพื่อปรับปรุงและพัฒนากระบวนงานให้เหมาะสมกับสภาพปัจจุบันและอนาคต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การปรับปรุงให้บริการต้องกำหนดปัจจัยสำคัญที่ส่งผลต่อวามนิยม ความภักดี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ความพึงพอใจ และความไว้วางใจและผู้มีส่วนได้ส่วนเสีย และผู้รับบริการในอนาคต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11176000" cy="715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ความต้องการและความคาดหวัง</a:t>
            </a:r>
            <a:endParaRPr lang="th-TH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5779" name="_s66595"/>
          <p:cNvSpPr>
            <a:spLocks noChangeArrowheads="1"/>
          </p:cNvSpPr>
          <p:nvPr/>
        </p:nvSpPr>
        <p:spPr bwMode="auto">
          <a:xfrm>
            <a:off x="4470400" y="2741613"/>
            <a:ext cx="27432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r>
              <a:rPr lang="th-TH" sz="16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คุณค่าในสายตา</a:t>
            </a:r>
          </a:p>
          <a:p>
            <a:r>
              <a:rPr lang="th-TH" sz="16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ของผู้รับบริการฯ</a:t>
            </a:r>
            <a:endParaRPr lang="en-GB" sz="16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780" name="Line 21"/>
          <p:cNvSpPr>
            <a:spLocks noChangeShapeType="1"/>
          </p:cNvSpPr>
          <p:nvPr/>
        </p:nvSpPr>
        <p:spPr bwMode="auto">
          <a:xfrm>
            <a:off x="5892800" y="2208213"/>
            <a:ext cx="0" cy="5334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_s66586"/>
          <p:cNvSpPr>
            <a:spLocks noChangeArrowheads="1"/>
          </p:cNvSpPr>
          <p:nvPr/>
        </p:nvSpPr>
        <p:spPr bwMode="auto">
          <a:xfrm>
            <a:off x="5080001" y="1141414"/>
            <a:ext cx="1528233" cy="106838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คุณภาพ</a:t>
            </a:r>
            <a:endParaRPr lang="en-GB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82" name="Line 24"/>
          <p:cNvSpPr>
            <a:spLocks noChangeShapeType="1"/>
          </p:cNvSpPr>
          <p:nvPr/>
        </p:nvSpPr>
        <p:spPr bwMode="auto">
          <a:xfrm>
            <a:off x="5892800" y="4570413"/>
            <a:ext cx="0" cy="5334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_s66588"/>
          <p:cNvSpPr>
            <a:spLocks noChangeArrowheads="1"/>
          </p:cNvSpPr>
          <p:nvPr/>
        </p:nvSpPr>
        <p:spPr bwMode="auto">
          <a:xfrm>
            <a:off x="5177368" y="5027614"/>
            <a:ext cx="1528233" cy="106838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pPr>
              <a:lnSpc>
                <a:spcPct val="90000"/>
              </a:lnSpc>
            </a:pPr>
            <a:r>
              <a:rPr lang="th-TH" sz="2000" b="1">
                <a:latin typeface="FreesiaUPC" pitchFamily="34" charset="-34"/>
                <a:cs typeface="FreesiaUPC" pitchFamily="34" charset="-34"/>
              </a:rPr>
              <a:t>สถานที่</a:t>
            </a:r>
          </a:p>
          <a:p>
            <a:pPr>
              <a:lnSpc>
                <a:spcPct val="90000"/>
              </a:lnSpc>
            </a:pPr>
            <a:r>
              <a:rPr lang="th-TH" sz="2000" b="1">
                <a:latin typeface="FreesiaUPC" pitchFamily="34" charset="-34"/>
                <a:cs typeface="FreesiaUPC" pitchFamily="34" charset="-34"/>
              </a:rPr>
              <a:t>บรรยากาศ</a:t>
            </a:r>
            <a:endParaRPr lang="en-GB" sz="2000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84" name="Line 26"/>
          <p:cNvSpPr>
            <a:spLocks noChangeShapeType="1"/>
          </p:cNvSpPr>
          <p:nvPr/>
        </p:nvSpPr>
        <p:spPr bwMode="auto">
          <a:xfrm>
            <a:off x="7213600" y="3579813"/>
            <a:ext cx="11176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_s66582"/>
          <p:cNvSpPr>
            <a:spLocks noChangeArrowheads="1"/>
          </p:cNvSpPr>
          <p:nvPr/>
        </p:nvSpPr>
        <p:spPr bwMode="auto">
          <a:xfrm>
            <a:off x="8123767" y="3046414"/>
            <a:ext cx="1877484" cy="1069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pPr>
              <a:lnSpc>
                <a:spcPct val="60000"/>
              </a:lnSpc>
            </a:pPr>
            <a:r>
              <a:rPr lang="th-TH" sz="1800">
                <a:latin typeface="Tahoma" pitchFamily="34" charset="0"/>
                <a:cs typeface="Tahoma" pitchFamily="34" charset="0"/>
              </a:rPr>
              <a:t>ความ</a:t>
            </a:r>
          </a:p>
          <a:p>
            <a:pPr>
              <a:lnSpc>
                <a:spcPct val="60000"/>
              </a:lnSpc>
            </a:pPr>
            <a:r>
              <a:rPr lang="th-TH" sz="1800">
                <a:latin typeface="Tahoma" pitchFamily="34" charset="0"/>
                <a:cs typeface="Tahoma" pitchFamily="34" charset="0"/>
              </a:rPr>
              <a:t>รวดเร็ว</a:t>
            </a:r>
          </a:p>
          <a:p>
            <a:pPr>
              <a:lnSpc>
                <a:spcPct val="60000"/>
              </a:lnSpc>
            </a:pPr>
            <a:r>
              <a:rPr lang="th-TH" sz="1800">
                <a:latin typeface="Tahoma" pitchFamily="34" charset="0"/>
                <a:cs typeface="Tahoma" pitchFamily="34" charset="0"/>
              </a:rPr>
              <a:t>ในการ</a:t>
            </a:r>
          </a:p>
          <a:p>
            <a:pPr>
              <a:lnSpc>
                <a:spcPct val="60000"/>
              </a:lnSpc>
            </a:pPr>
            <a:r>
              <a:rPr lang="th-TH" sz="1800">
                <a:latin typeface="Tahoma" pitchFamily="34" charset="0"/>
                <a:cs typeface="Tahoma" pitchFamily="34" charset="0"/>
              </a:rPr>
              <a:t>ให้บริการ </a:t>
            </a:r>
            <a:endParaRPr lang="en-GB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5786" name="Line 28"/>
          <p:cNvSpPr>
            <a:spLocks noChangeShapeType="1"/>
          </p:cNvSpPr>
          <p:nvPr/>
        </p:nvSpPr>
        <p:spPr bwMode="auto">
          <a:xfrm>
            <a:off x="3352800" y="3579813"/>
            <a:ext cx="11176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_s66590"/>
          <p:cNvSpPr>
            <a:spLocks noChangeArrowheads="1"/>
          </p:cNvSpPr>
          <p:nvPr/>
        </p:nvSpPr>
        <p:spPr bwMode="auto">
          <a:xfrm>
            <a:off x="1828801" y="3046414"/>
            <a:ext cx="1528233" cy="1069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ช่องทาง</a:t>
            </a:r>
          </a:p>
          <a:p>
            <a:r>
              <a:rPr lang="th-TH" b="1">
                <a:latin typeface="FreesiaUPC" pitchFamily="34" charset="-34"/>
                <a:cs typeface="FreesiaUPC" pitchFamily="34" charset="-34"/>
              </a:rPr>
              <a:t>ติดต่อ</a:t>
            </a:r>
            <a:endParaRPr lang="en-GB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88" name="Line 30"/>
          <p:cNvSpPr>
            <a:spLocks noChangeShapeType="1"/>
          </p:cNvSpPr>
          <p:nvPr/>
        </p:nvSpPr>
        <p:spPr bwMode="auto">
          <a:xfrm>
            <a:off x="6908800" y="4189413"/>
            <a:ext cx="1219200" cy="6858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31"/>
          <p:cNvSpPr>
            <a:spLocks noChangeShapeType="1"/>
          </p:cNvSpPr>
          <p:nvPr/>
        </p:nvSpPr>
        <p:spPr bwMode="auto">
          <a:xfrm>
            <a:off x="3860800" y="2360613"/>
            <a:ext cx="1016000" cy="6096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_s66594"/>
          <p:cNvSpPr>
            <a:spLocks noChangeArrowheads="1"/>
          </p:cNvSpPr>
          <p:nvPr/>
        </p:nvSpPr>
        <p:spPr bwMode="auto">
          <a:xfrm>
            <a:off x="2743200" y="1446214"/>
            <a:ext cx="1524000" cy="106838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บุคลากร</a:t>
            </a:r>
            <a:endParaRPr lang="en-GB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91" name="_s66584"/>
          <p:cNvSpPr>
            <a:spLocks noChangeArrowheads="1"/>
          </p:cNvSpPr>
          <p:nvPr/>
        </p:nvSpPr>
        <p:spPr bwMode="auto">
          <a:xfrm>
            <a:off x="8026401" y="4470400"/>
            <a:ext cx="2070100" cy="10683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pPr>
              <a:lnSpc>
                <a:spcPct val="80000"/>
              </a:lnSpc>
            </a:pPr>
            <a:r>
              <a:rPr lang="th-TH" sz="2400" b="1">
                <a:latin typeface="FreesiaUPC" pitchFamily="34" charset="-34"/>
                <a:cs typeface="FreesiaUPC" pitchFamily="34" charset="-34"/>
              </a:rPr>
              <a:t>การสื่อสาร</a:t>
            </a:r>
          </a:p>
          <a:p>
            <a:pPr>
              <a:lnSpc>
                <a:spcPct val="80000"/>
              </a:lnSpc>
            </a:pPr>
            <a:r>
              <a:rPr lang="th-TH" sz="2400" b="1">
                <a:latin typeface="FreesiaUPC" pitchFamily="34" charset="-34"/>
                <a:cs typeface="FreesiaUPC" pitchFamily="34" charset="-34"/>
              </a:rPr>
              <a:t>การ</a:t>
            </a:r>
          </a:p>
          <a:p>
            <a:pPr>
              <a:lnSpc>
                <a:spcPct val="80000"/>
              </a:lnSpc>
            </a:pPr>
            <a:r>
              <a:rPr lang="th-TH" sz="2400" b="1">
                <a:latin typeface="FreesiaUPC" pitchFamily="34" charset="-34"/>
                <a:cs typeface="FreesiaUPC" pitchFamily="34" charset="-34"/>
              </a:rPr>
              <a:t>ช่วยเหลือ</a:t>
            </a:r>
            <a:endParaRPr lang="en-GB" sz="2400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92" name="Line 35"/>
          <p:cNvSpPr>
            <a:spLocks noChangeShapeType="1"/>
          </p:cNvSpPr>
          <p:nvPr/>
        </p:nvSpPr>
        <p:spPr bwMode="auto">
          <a:xfrm flipV="1">
            <a:off x="6807200" y="2360613"/>
            <a:ext cx="1117600" cy="6858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36"/>
          <p:cNvSpPr>
            <a:spLocks noChangeShapeType="1"/>
          </p:cNvSpPr>
          <p:nvPr/>
        </p:nvSpPr>
        <p:spPr bwMode="auto">
          <a:xfrm flipV="1">
            <a:off x="3759200" y="4265613"/>
            <a:ext cx="1117600" cy="6858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_s66580"/>
          <p:cNvSpPr>
            <a:spLocks noChangeArrowheads="1"/>
          </p:cNvSpPr>
          <p:nvPr/>
        </p:nvSpPr>
        <p:spPr bwMode="auto">
          <a:xfrm>
            <a:off x="7810501" y="1571626"/>
            <a:ext cx="1809751" cy="1069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ค่าใช้จ่าย</a:t>
            </a:r>
            <a:endParaRPr lang="en-GB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95" name="_s66592"/>
          <p:cNvSpPr>
            <a:spLocks noChangeArrowheads="1"/>
          </p:cNvSpPr>
          <p:nvPr/>
        </p:nvSpPr>
        <p:spPr bwMode="auto">
          <a:xfrm>
            <a:off x="2190751" y="4572001"/>
            <a:ext cx="1524000" cy="1069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lIns="111557" tIns="55778" rIns="111557" bIns="55778" anchor="ctr"/>
          <a:lstStyle/>
          <a:p>
            <a:r>
              <a:rPr lang="th-TH" sz="2400" b="1">
                <a:latin typeface="FreesiaUPC" pitchFamily="34" charset="-34"/>
                <a:cs typeface="FreesiaUPC" pitchFamily="34" charset="-34"/>
              </a:rPr>
              <a:t>ความ</a:t>
            </a:r>
          </a:p>
          <a:p>
            <a:r>
              <a:rPr lang="th-TH" sz="2400" b="1">
                <a:latin typeface="FreesiaUPC" pitchFamily="34" charset="-34"/>
                <a:cs typeface="FreesiaUPC" pitchFamily="34" charset="-34"/>
              </a:rPr>
              <a:t>โปร่งใส</a:t>
            </a:r>
            <a:endParaRPr lang="en-GB" sz="2400" b="1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5796" name="Picture 1" descr="รูปภาพ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1" y="214313"/>
            <a:ext cx="1375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800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 ตัวอย่างขั้นตอนการการรับฟังและเรียนรู้</a:t>
            </a:r>
            <a:br>
              <a:rPr lang="th-TH" sz="2800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ความต้องการของผู้รับบริการ</a:t>
            </a:r>
            <a:endParaRPr lang="th-TH" sz="2800" dirty="0">
              <a:solidFill>
                <a:schemeClr val="accent1"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th-TH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เพื่อนำมาปรับปรุงงานให้เหมาะสมอยู่เสมอ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438912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              	1) มีการกำหนดกลไกในการเข้าถึงฐานข้อมูลและความต้องการของผู้รับบริการและผู้มีส่วนได้ส่วนเสีย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438912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			2) นำข้อมูลที่ได้รับจากผู้รับบริการและผู้มีส่วนได้ส่วนเสีย  มาวางแผนการปรับปรุงการทำงาน  </a:t>
            </a:r>
            <a:br>
              <a:rPr lang="th-TH" dirty="0" smtClean="0">
                <a:latin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cs typeface="Tahoma" pitchFamily="34" charset="0"/>
              </a:rPr>
              <a:t>การพัฒนาองค์กร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438912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			3) ทำความเข้าใจความต้องการและความคาดหวังใหม่ ๆ ของผู้รับบริการและผู้มีส่วนได้ส่วนเสีย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438912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	 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dirty="0"/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xmlns="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xmlns="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xmlns="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xmlns="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xmlns="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xmlns="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xmlns="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xmlns="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xmlns="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xmlns="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xmlns="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xmlns="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xmlns="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xmlns="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xmlns="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xmlns="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xmlns="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xmlns="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78777-B8A7-4668-A96A-408ED8C1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9673353" cy="1777829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Thanks</a:t>
            </a:r>
            <a:endParaRPr lang="en-US" sz="6600" dirty="0">
              <a:latin typeface="Comic Sans MS" pitchFamily="66" charset="0"/>
            </a:endParaRPr>
          </a:p>
        </p:txBody>
      </p:sp>
      <p:pic>
        <p:nvPicPr>
          <p:cNvPr id="5124" name="Picture 4" descr="รูปภาพที่เกี่ยวข้อง">
            <a:extLst>
              <a:ext uri="{FF2B5EF4-FFF2-40B4-BE49-F238E27FC236}">
                <a16:creationId xmlns:a16="http://schemas.microsoft.com/office/drawing/2014/main" xmlns="" id="{CB158ED9-51EB-4B17-A7AE-69764ADB5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" r="-2" b="-2"/>
          <a:stretch/>
        </p:blipFill>
        <p:spPr bwMode="auto">
          <a:xfrm>
            <a:off x="20" y="10"/>
            <a:ext cx="5997616" cy="4306823"/>
          </a:xfrm>
          <a:custGeom>
            <a:avLst/>
            <a:gdLst>
              <a:gd name="connsiteX0" fmla="*/ 0 w 5997636"/>
              <a:gd name="connsiteY0" fmla="*/ 0 h 4306833"/>
              <a:gd name="connsiteX1" fmla="*/ 5997636 w 5997636"/>
              <a:gd name="connsiteY1" fmla="*/ 0 h 4306833"/>
              <a:gd name="connsiteX2" fmla="*/ 5997636 w 5997636"/>
              <a:gd name="connsiteY2" fmla="*/ 4302053 h 4306833"/>
              <a:gd name="connsiteX3" fmla="*/ 5313331 w 5997636"/>
              <a:gd name="connsiteY3" fmla="*/ 4306748 h 4306833"/>
              <a:gd name="connsiteX4" fmla="*/ 400746 w 5997636"/>
              <a:gd name="connsiteY4" fmla="*/ 4118385 h 4306833"/>
              <a:gd name="connsiteX5" fmla="*/ 0 w 5997636"/>
              <a:gd name="connsiteY5" fmla="*/ 4081409 h 4306833"/>
              <a:gd name="connsiteX6" fmla="*/ 0 w 5997636"/>
              <a:gd name="connsiteY6" fmla="*/ 2982070 h 4306833"/>
              <a:gd name="connsiteX7" fmla="*/ 0 w 5997636"/>
              <a:gd name="connsiteY7" fmla="*/ 2789945 h 43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ผลการค้นหารูปภาพสำหรับ suggestion">
            <a:extLst>
              <a:ext uri="{FF2B5EF4-FFF2-40B4-BE49-F238E27FC236}">
                <a16:creationId xmlns:a16="http://schemas.microsoft.com/office/drawing/2014/main" xmlns="" id="{58AA0167-3B65-4D4D-B455-C236A42CE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48" r="1" b="7198"/>
          <a:stretch/>
        </p:blipFill>
        <p:spPr bwMode="auto">
          <a:xfrm>
            <a:off x="6176435" y="10"/>
            <a:ext cx="6015565" cy="4299555"/>
          </a:xfrm>
          <a:custGeom>
            <a:avLst/>
            <a:gdLst>
              <a:gd name="connsiteX0" fmla="*/ 0 w 6015565"/>
              <a:gd name="connsiteY0" fmla="*/ 0 h 4299565"/>
              <a:gd name="connsiteX1" fmla="*/ 6015565 w 6015565"/>
              <a:gd name="connsiteY1" fmla="*/ 0 h 4299565"/>
              <a:gd name="connsiteX2" fmla="*/ 6015565 w 6015565"/>
              <a:gd name="connsiteY2" fmla="*/ 2789945 h 4299565"/>
              <a:gd name="connsiteX3" fmla="*/ 6015565 w 6015565"/>
              <a:gd name="connsiteY3" fmla="*/ 2982070 h 4299565"/>
              <a:gd name="connsiteX4" fmla="*/ 6015565 w 6015565"/>
              <a:gd name="connsiteY4" fmla="*/ 3957888 h 4299565"/>
              <a:gd name="connsiteX5" fmla="*/ 5937368 w 6015565"/>
              <a:gd name="connsiteY5" fmla="*/ 3966171 h 4299565"/>
              <a:gd name="connsiteX6" fmla="*/ 577162 w 6015565"/>
              <a:gd name="connsiteY6" fmla="*/ 4289728 h 4299565"/>
              <a:gd name="connsiteX7" fmla="*/ 0 w 6015565"/>
              <a:gd name="connsiteY7" fmla="*/ 4299565 h 4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86536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7416800" cy="838200"/>
          </a:xfrm>
          <a:prstGeom prst="rect">
            <a:avLst/>
          </a:prstGeom>
          <a:solidFill>
            <a:srgbClr val="F7C0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" y="990600"/>
            <a:ext cx="10858500" cy="954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b="1" dirty="0">
                <a:latin typeface="TH SarabunPSK" pitchFamily="34" charset="-34"/>
                <a:cs typeface="TH SarabunPSK" pitchFamily="34" charset="-34"/>
                <a:hlinkClick r:id="rId2" tooltip="โอกาส (ยังไม่ได้สร้าง)"/>
              </a:rPr>
              <a:t>โอกาส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เป็นผลจากการที่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สภาพแวดล้อมภายนอก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ขององค์กร</a:t>
            </a:r>
          </a:p>
          <a:p>
            <a:pPr algn="ctr"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เอื้อประโยชน์หรือส่งเสริมการดำเนินงานต่อกิจการ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"/>
            <a:ext cx="3895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 O มาจาก 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Opportunities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03200" y="2209801"/>
            <a:ext cx="11684000" cy="584775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ผู้นำที่ดีจะต้องเสาะแสวงหาโอกาสอยู่เสมอและใช้ประโยชน์จากโอกาส</a:t>
            </a:r>
          </a:p>
        </p:txBody>
      </p:sp>
      <p:pic>
        <p:nvPicPr>
          <p:cNvPr id="47110" name="Picture 7" descr="BD2132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1464"/>
            <a:ext cx="12192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00400"/>
            <a:ext cx="7500730" cy="914400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" y="4191000"/>
            <a:ext cx="11239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b="1" dirty="0">
                <a:latin typeface="TH SarabunPSK" pitchFamily="34" charset="-34"/>
                <a:cs typeface="TH SarabunPSK" pitchFamily="34" charset="-34"/>
                <a:hlinkClick r:id="rId4" tooltip="อุปสรรค (ยังไม่ได้สร้าง)"/>
              </a:rPr>
              <a:t>อุปสรรค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เป็นข้อจำกัดที่เกิดจาก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สภาพแวดล้อมภายนอก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ซึ่งธุรกิจจำเป็นต้องปรับกลยุทธ์องค์การให้สอดคล้อง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และพยายามขจัดอุปสรรคต่างๆ ที่เกิดขึ้น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" y="3200401"/>
            <a:ext cx="2616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4. T มาจาก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Threats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0" y="3048000"/>
            <a:ext cx="1219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/>
      <p:bldP spid="286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214314"/>
            <a:ext cx="12192000" cy="614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95251" y="2000250"/>
            <a:ext cx="11811000" cy="3857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3143251" y="815976"/>
            <a:ext cx="2857500" cy="809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sz="140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</a:t>
            </a:r>
            <a:r>
              <a:rPr lang="th-TH" sz="1400" smtClean="0">
                <a:latin typeface="Tahoma" panose="020B0604030504040204" pitchFamily="34" charset="0"/>
                <a:cs typeface="Tahoma" panose="020B0604030504040204" pitchFamily="34" charset="0"/>
              </a:rPr>
              <a:t>การสังเคราะห์นโยบายและยุทธศาสตร์ </a:t>
            </a:r>
            <a:r>
              <a:rPr lang="en-US" sz="140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mtClean="0">
                <a:latin typeface="Tahoma" panose="020B0604030504040204" pitchFamily="34" charset="0"/>
                <a:cs typeface="Tahoma" panose="020B0604030504040204" pitchFamily="34" charset="0"/>
              </a:rPr>
              <a:t>(Strategy Alignment)</a:t>
            </a:r>
            <a:endParaRPr lang="th-TH" sz="1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7" name="ชื่อเรื่อง 1"/>
          <p:cNvSpPr txBox="1">
            <a:spLocks/>
          </p:cNvSpPr>
          <p:nvPr/>
        </p:nvSpPr>
        <p:spPr bwMode="auto">
          <a:xfrm>
            <a:off x="6096001" y="785814"/>
            <a:ext cx="2857500" cy="839787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th-TH" sz="1400">
                <a:latin typeface="Tahoma" pitchFamily="34" charset="0"/>
                <a:sym typeface="Wingdings" pitchFamily="2" charset="2"/>
              </a:rPr>
              <a:t></a:t>
            </a:r>
            <a:r>
              <a:rPr lang="th-TH" altLang="th-TH" sz="1400">
                <a:latin typeface="Tahoma" pitchFamily="34" charset="0"/>
              </a:rPr>
              <a:t>การวิเคราะห์สภาพแวดล้อม</a:t>
            </a:r>
            <a:br>
              <a:rPr lang="th-TH" altLang="th-TH" sz="1400">
                <a:latin typeface="Tahoma" pitchFamily="34" charset="0"/>
              </a:rPr>
            </a:br>
            <a:r>
              <a:rPr lang="en-US" altLang="th-TH" sz="1400">
                <a:latin typeface="Tahoma" pitchFamily="34" charset="0"/>
              </a:rPr>
              <a:t>(SWOT Analysis)</a:t>
            </a:r>
          </a:p>
        </p:txBody>
      </p:sp>
      <p:sp>
        <p:nvSpPr>
          <p:cNvPr id="13" name="ลูกศรโค้งขวา 12"/>
          <p:cNvSpPr/>
          <p:nvPr/>
        </p:nvSpPr>
        <p:spPr>
          <a:xfrm>
            <a:off x="1619251" y="357188"/>
            <a:ext cx="1428749" cy="1000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>
              <a:solidFill>
                <a:schemeClr val="tx1"/>
              </a:solidFill>
            </a:endParaRPr>
          </a:p>
        </p:txBody>
      </p:sp>
      <p:sp>
        <p:nvSpPr>
          <p:cNvPr id="14" name="ลูกศรโค้งซ้าย 13"/>
          <p:cNvSpPr/>
          <p:nvPr/>
        </p:nvSpPr>
        <p:spPr>
          <a:xfrm>
            <a:off x="9048751" y="285751"/>
            <a:ext cx="1143000" cy="1000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>
              <a:solidFill>
                <a:schemeClr val="tx1"/>
              </a:solidFill>
            </a:endParaRPr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0" y="812801"/>
            <a:ext cx="15240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altLang="th-TH" sz="1600" dirty="0">
                <a:latin typeface="TH SarabunPSK" pitchFamily="34" charset="-34"/>
                <a:cs typeface="TH SarabunPSK" pitchFamily="34" charset="-34"/>
              </a:rPr>
              <a:t>1 : </a:t>
            </a:r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วิเคราะห์ปัจจัยทางยุทธศาสตร์</a:t>
            </a:r>
          </a:p>
        </p:txBody>
      </p:sp>
      <p:sp>
        <p:nvSpPr>
          <p:cNvPr id="49161" name="TextBox 11"/>
          <p:cNvSpPr txBox="1">
            <a:spLocks noChangeArrowheads="1"/>
          </p:cNvSpPr>
          <p:nvPr/>
        </p:nvSpPr>
        <p:spPr bwMode="auto">
          <a:xfrm>
            <a:off x="10191752" y="785814"/>
            <a:ext cx="20002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th-TH" altLang="th-TH" sz="1400" dirty="0">
                <a:latin typeface="Tahoma" pitchFamily="34" charset="0"/>
              </a:rPr>
              <a:t>การวิเคราะห์สถานการณ์ (</a:t>
            </a:r>
            <a:r>
              <a:rPr lang="en-US" altLang="th-TH" sz="1400" dirty="0">
                <a:latin typeface="Tahoma" pitchFamily="34" charset="0"/>
              </a:rPr>
              <a:t>Situation</a:t>
            </a:r>
            <a:br>
              <a:rPr lang="en-US" altLang="th-TH" sz="1400" dirty="0">
                <a:latin typeface="Tahoma" pitchFamily="34" charset="0"/>
              </a:rPr>
            </a:br>
            <a:r>
              <a:rPr lang="en-US" altLang="th-TH" sz="1400" dirty="0">
                <a:latin typeface="Tahoma" pitchFamily="34" charset="0"/>
              </a:rPr>
              <a:t>Analysis)</a:t>
            </a:r>
            <a:endParaRPr lang="th-TH" altLang="th-TH" sz="1400" dirty="0">
              <a:latin typeface="Tahoma" pitchFamily="34" charset="0"/>
            </a:endParaRPr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auto">
          <a:xfrm>
            <a:off x="476251" y="2214563"/>
            <a:ext cx="113347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1400" dirty="0">
                <a:latin typeface="Tahoma" pitchFamily="34" charset="0"/>
              </a:rPr>
              <a:t>	</a:t>
            </a:r>
            <a:r>
              <a:rPr lang="th-TH" altLang="th-TH" sz="24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altLang="th-TH" sz="24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SWOT</a:t>
            </a:r>
            <a:r>
              <a:rPr lang="en-US" alt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หมายถึง การวิเคราะห์สภาพแวดล้อมภายในและภายนอกองค์การที่ประกอบไปด้วยจุดแข็ง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Strengths)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จุดอ่อน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Weaknesses)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โอกาส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Opportunities)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และอุปสรรค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Threats) </a:t>
            </a:r>
            <a:endParaRPr lang="th-TH" altLang="th-TH" sz="2400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การวิเคราะห์สภาพแวดล้อมภายนอก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คือ การวิเคราะห์โอกาสและอุปสรรค ซึ่งเป็นผล</a:t>
            </a:r>
            <a:br>
              <a:rPr lang="th-TH" alt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มาจากปัจจัยภายนอกที่องค์การไม่สามารถควบคุมได้ เช่น ปัจจัยที่เกี่ยวกับสิ่งแวดล้อม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Environment)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ไม่ว่าจะเป็นสิ่งแวดล้อมทางด้านลักษณะทางประชากรศาสตร์ กฎหมายและการเมือง เศรษฐกิจ สังคมและวัฒนธรรม เทคโนโลยี รวมตลอดถึงวัตถุดิบหรือสิ่งที่มีอยู่ตามธรรมชาติ นอกจากนี้ ปัจจัยภายนอกยังรวมถึงลักษณะของธุรกิจที่องค์การทำอยู่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Industry)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กลุ่มเป้าหมายหรือลูกค้า 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Customers)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ว่าคือใคร มีลักษณะอย่างไร มีความต้องการอะไร รวมทั้งคู่แข่งขันของเราด้วย(</a:t>
            </a:r>
            <a:r>
              <a:rPr lang="en-US" altLang="th-TH" sz="2400" dirty="0">
                <a:latin typeface="TH SarabunPSK" pitchFamily="34" charset="-34"/>
                <a:cs typeface="TH SarabunPSK" pitchFamily="34" charset="-34"/>
              </a:rPr>
              <a:t>Competitors)</a:t>
            </a:r>
            <a:endParaRPr lang="th-TH" altLang="th-TH" sz="2400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การวิเคราะห์สภาพแวดล้อมภายใน </a:t>
            </a:r>
            <a:r>
              <a:rPr lang="th-TH" altLang="th-TH" sz="2400" dirty="0">
                <a:latin typeface="TH SarabunPSK" pitchFamily="34" charset="-34"/>
                <a:cs typeface="TH SarabunPSK" pitchFamily="34" charset="-34"/>
              </a:rPr>
              <a:t>คือ การวิเคราะห์จุดแข็งและจุดอ่อนของตัวองค์การและการดำเนินงานภายในองค์การเอง </a:t>
            </a:r>
          </a:p>
        </p:txBody>
      </p:sp>
      <p:sp>
        <p:nvSpPr>
          <p:cNvPr id="19" name="วงรี 18"/>
          <p:cNvSpPr/>
          <p:nvPr/>
        </p:nvSpPr>
        <p:spPr>
          <a:xfrm>
            <a:off x="1524000" y="71439"/>
            <a:ext cx="9144000" cy="6429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ขั้นตอน</a:t>
            </a:r>
            <a:r>
              <a:rPr lang="th-TH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การกำหนดยุทธศาสตร์ </a:t>
            </a:r>
          </a:p>
          <a:p>
            <a:pPr algn="ctr" eaLnBrk="1" hangingPunct="1">
              <a:defRPr/>
            </a:pPr>
            <a:r>
              <a:rPr lang="th-TH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Strategic Formulation)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5715001" y="571500"/>
            <a:ext cx="3619500" cy="15001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54275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435600" cy="495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4276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6248400" y="1295400"/>
            <a:ext cx="5435600" cy="24003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4277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6248400" y="3848100"/>
            <a:ext cx="5435600" cy="24003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4278" name="Picture 2" descr="D:\มคอ.3 3 วิชา\slide9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8712" y="214313"/>
            <a:ext cx="9978887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 Analysis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251" y="1214438"/>
            <a:ext cx="11239500" cy="4881562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การวิเคราะห์สภาพแวดล้อมภายใน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th-TH" dirty="0" smtClean="0">
                <a:latin typeface="TH SarabunPSK" pitchFamily="34" charset="-34"/>
                <a:ea typeface="+mn-ea"/>
                <a:cs typeface="TH SarabunPSK" pitchFamily="34" charset="-34"/>
              </a:rPr>
              <a:t>จุดแข็ง</a:t>
            </a:r>
            <a:r>
              <a:rPr lang="en-US" dirty="0" smtClean="0"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(Strengths) </a:t>
            </a:r>
            <a:endParaRPr lang="en-US" dirty="0" smtClean="0"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lvl="1">
              <a:defRPr/>
            </a:pPr>
            <a:r>
              <a:rPr lang="th-TH" dirty="0" smtClean="0">
                <a:latin typeface="TH SarabunPSK" pitchFamily="34" charset="-34"/>
                <a:ea typeface="+mn-ea"/>
                <a:cs typeface="TH SarabunPSK" pitchFamily="34" charset="-34"/>
              </a:rPr>
              <a:t>จุดอ่อน</a:t>
            </a:r>
            <a:r>
              <a:rPr lang="en-US" dirty="0" smtClean="0"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(Weaknesses) </a:t>
            </a:r>
            <a:endParaRPr lang="en-US" dirty="0" smtClean="0"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เป็นกิจกรรมที่เราสามารถควบคุมได้ภายในหน่วยงาน ซึ่งจะมีลักษณะที่ดีและไม่ดี เช่น การบริหาร การตลาดและการขาย การบริการ การบัญชี การเงิน ตรวจสอบ การบริหารงานบุคคล ธุรการ สินเชื่อ เป็นต้น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จะใช้จุดแข็งในการกำหนดกลยุทธ์และใช้จุดอ่อนเพื่อปรับปรุง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จุดแข็งและจุดอ่อนนั้นต้องเปรียบเทียบกับคู่แข่ง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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ถ้าเหนือกว่าคู่แข่งถือเป็นจุดแข็ง</a:t>
            </a:r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28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</a:t>
            </a:r>
            <a:r>
              <a:rPr lang="th-TH" sz="28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ถ้าด้อยกว่าคู่แข่งถือเป็นจุดอ่อน</a:t>
            </a:r>
            <a:endParaRPr lang="en-US" sz="2800" b="1" dirty="0" smtClean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8DD633-1D40-4888-ACBB-E9CD04181FCC}" type="slidenum">
              <a:rPr lang="en-US" smtClean="0"/>
              <a:pPr/>
              <a:t>7</a:t>
            </a:fld>
            <a:endParaRPr lang="th-TH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2226365"/>
            <a:ext cx="12192000" cy="4131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95251" y="2849217"/>
            <a:ext cx="11811000" cy="3485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758" y="2994991"/>
            <a:ext cx="9715500" cy="1445868"/>
          </a:xfrm>
          <a:solidFill>
            <a:srgbClr val="669900"/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¨"/>
              <a:defRPr/>
            </a:pP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สภาพแวดล้อมภายนอก 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(External Factors Analysis: EFA)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O =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โอกาส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(Opportunities)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	ปัจจัยที่เอื้ออำนวยให้ประสบความสำเร็จ</a:t>
            </a:r>
            <a:r>
              <a:rPr lang="th-TH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T =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อุปสรรค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(Threats) 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	ข้อจำกัดที่ทำให้การดำเนินงานไม่ประสบความสำเร็จ</a:t>
            </a:r>
            <a:endParaRPr lang="th-TH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156253" y="4545495"/>
            <a:ext cx="9715500" cy="178510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9875" indent="-26987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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สภาพแวดล้อมภายใน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(Internal Factors Analysis: IFA)</a:t>
            </a:r>
            <a:endParaRPr lang="th-TH" sz="18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S =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จุดแข็ง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(Strengths) 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ข้อดี  ข้อเด่น ที่ทำให้การดำเนินงานประสบความสำเร็จ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W =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จุดอ่อน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(Weaknesses)  </a:t>
            </a: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ข้อด้อยที่ส่งผลเสียต่อการดำเนินงาน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th-TH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429987">
            <a:off x="8834240" y="3455454"/>
            <a:ext cx="1537600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ควบคุมไม่ได้</a:t>
            </a:r>
          </a:p>
        </p:txBody>
      </p:sp>
      <p:sp>
        <p:nvSpPr>
          <p:cNvPr id="22" name="TextBox 21"/>
          <p:cNvSpPr txBox="1"/>
          <p:nvPr/>
        </p:nvSpPr>
        <p:spPr>
          <a:xfrm rot="19429987">
            <a:off x="8472924" y="5030719"/>
            <a:ext cx="3035300" cy="5222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ควบคุมได้</a:t>
            </a:r>
          </a:p>
        </p:txBody>
      </p:sp>
      <p:sp>
        <p:nvSpPr>
          <p:cNvPr id="16" name="ชื่อเรื่อง 1"/>
          <p:cNvSpPr>
            <a:spLocks noGrp="1"/>
          </p:cNvSpPr>
          <p:nvPr>
            <p:ph type="title"/>
          </p:nvPr>
        </p:nvSpPr>
        <p:spPr>
          <a:xfrm>
            <a:off x="1364974" y="214313"/>
            <a:ext cx="9912626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 Analysis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72278" y="1056504"/>
            <a:ext cx="11807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การวิเคราะห์สภาพแวดล้อมภายนอก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  <a:sym typeface="Wingdings"/>
              </a:rPr>
              <a:t>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โอกาส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(Opportunities) </a:t>
            </a: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</a:t>
            </a: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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อุปสรรค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(Threats)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ได้แก่ ลักษณะเศรษฐกิจ สังคม วัฒนธรรม ประชากร สิ่งแวดล้อมทางธรรมชาติ การเมือง กฎหมาย รัฐบาล เทคโนโลยี แนวโน้มการแข่งขัน ซึ่งสามารถสร้างประโยชน์และอุปสรรคได้ เป็นต้น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0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500" y="1143000"/>
            <a:ext cx="11144251" cy="5429250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thaiDist">
              <a:buFontTx/>
              <a:buNone/>
              <a:defRPr/>
            </a:pPr>
            <a:r>
              <a:rPr lang="th-TH" b="1" u="sng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ประโยชน์ของ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SWOT</a:t>
            </a:r>
          </a:p>
          <a:p>
            <a:pPr marL="0" indent="0" algn="thaiDist">
              <a:buFontTx/>
              <a:buNone/>
              <a:defRPr/>
            </a:pPr>
            <a:r>
              <a:rPr lang="th-TH" sz="18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 algn="thaiDist">
              <a:buFontTx/>
              <a:buNone/>
              <a:defRPr/>
            </a:pPr>
            <a:r>
              <a:rPr lang="th-TH" sz="18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ถ้าคุณเป็น</a:t>
            </a:r>
            <a:r>
              <a:rPr lang="th-TH" u="sng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องค์กรภาครัฐ หรือองค์กรที่ไม่หวังผลกำไร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คุณสามารถใช้การวิเคราะห์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SWOT</a:t>
            </a:r>
            <a:r>
              <a:rPr lang="en-US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</a:t>
            </a:r>
          </a:p>
          <a:p>
            <a:pPr marL="0" indent="0" algn="just">
              <a:buFontTx/>
              <a:buNone/>
              <a:defRPr/>
            </a:pP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ใช้ในแง่ของการบริหารเชิงคุณภาพ เพื่อกำหนดกลยุทธ์ และเป้าหมายในการ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ทำงาน</a:t>
            </a:r>
            <a:endParaRPr lang="en-US" dirty="0" smtClean="0">
              <a:solidFill>
                <a:srgbClr val="00206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สร้างความสมบูรณ์ในการ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กำหนดกล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ยุทธ์ขององค์กร หากคุณมีวิสัยทัศน์ </a:t>
            </a:r>
            <a:r>
              <a:rPr lang="th-TH" dirty="0" err="1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พันธ</a:t>
            </a:r>
            <a:r>
              <a:rPr lang="th-TH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กิจ และกลยุทธ์ไว้อยู่แล้ว</a:t>
            </a:r>
            <a:endParaRPr lang="th-TH" dirty="0">
              <a:solidFill>
                <a:srgbClr val="00206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7048500" y="285750"/>
            <a:ext cx="4572000" cy="1500188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  <a:p>
            <a:r>
              <a:rPr lang="th-TH" sz="2400"/>
              <a:t>เพื่อเข้าใจจุดอ่อนและจุดแข็งของตนเอง</a:t>
            </a:r>
          </a:p>
          <a:p>
            <a:r>
              <a:rPr lang="th-TH" sz="2400"/>
              <a:t>เพื่อค้นหาโอกาส อุปสรรคที่กำลังเผชิญ</a:t>
            </a:r>
            <a:endParaRPr lang="en-US" sz="2400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6762752" y="142876"/>
            <a:ext cx="5048249" cy="1857375"/>
          </a:xfrm>
          <a:prstGeom prst="rect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8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xmlns="" id="{75BFBF72-5AC3-46D5-918A-075223475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5" y="3746973"/>
            <a:ext cx="3433324" cy="273807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2121</Words>
  <Application>Microsoft Office PowerPoint</Application>
  <PresentationFormat>กำหนดเอง</PresentationFormat>
  <Paragraphs>354</Paragraphs>
  <Slides>38</Slides>
  <Notes>3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40" baseType="lpstr">
      <vt:lpstr>ธีมของ Office</vt:lpstr>
      <vt:lpstr>VISIO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SWOT Analysis</vt:lpstr>
      <vt:lpstr>SWOT Analysis</vt:lpstr>
      <vt:lpstr>ภาพนิ่ง 9</vt:lpstr>
      <vt:lpstr>การวิเคราะห์ SWOT (SWOT Analysis)</vt:lpstr>
      <vt:lpstr>การวิเคราะห์ SWOT (SWOT Analysis)</vt:lpstr>
      <vt:lpstr>การวิเคราะห์ SWOT (SWOT Analysis)</vt:lpstr>
      <vt:lpstr>การวิเคราะห์ SWOT (SWOT Analysis)</vt:lpstr>
      <vt:lpstr> SWOT</vt:lpstr>
      <vt:lpstr>ภาพนิ่ง 15</vt:lpstr>
      <vt:lpstr>ภาพนิ่ง 16</vt:lpstr>
      <vt:lpstr>ภาพนิ่ง 17</vt:lpstr>
      <vt:lpstr>การวิเคราะห์ SWOT Analysis   ธุรกิจร้านสะดวกซื้อ 7-Eleven (เซเว่นอีเลฟเว่น) </vt:lpstr>
      <vt:lpstr>การวิเคราะห์ SWOT Analysis   ธุรกิจร้านสะดวกซื้อ 7-Eleven (เซเว่นอีเลฟเว่น) </vt:lpstr>
      <vt:lpstr>การวิเคราะห์จุดแข็ง จุดอ่อน โอกาส และข้อจำกัด (SWOT Analysis)</vt:lpstr>
      <vt:lpstr> ผู้มีส่วนได้ส่วนเสีย : Stakeholders</vt:lpstr>
      <vt:lpstr>ลูกค้าภายนอก</vt:lpstr>
      <vt:lpstr>ภาพนิ่ง 23</vt:lpstr>
      <vt:lpstr>ภาพนิ่ง 24</vt:lpstr>
      <vt:lpstr>การวิเคราะห์ผู้มีส่วนได้ส่วนเสีย</vt:lpstr>
      <vt:lpstr>ภาพนิ่ง 26</vt:lpstr>
      <vt:lpstr>การจัดกระบวนการให้สามารถตอบสนอง ตรงความต้องการของผู้รับบริการและผู้มีส่วนได้ส่วนเสีย</vt:lpstr>
      <vt:lpstr>ภาพนิ่ง 28</vt:lpstr>
      <vt:lpstr>ความรู้เกี่ยวกับผู้รับบริการและผู้มีส่วนได้ส่วนเสีย </vt:lpstr>
      <vt:lpstr>“ผู้รับบริการ” </vt:lpstr>
      <vt:lpstr>“ผู้มีส่วนได้ส่วนเสีย” </vt:lpstr>
      <vt:lpstr>การหาความต้องการและความคาดหวัง ของผู้รับบริการและผู้ส่วนเสีย</vt:lpstr>
      <vt:lpstr>ข้อควรคำนึงในการนำไปใช้</vt:lpstr>
      <vt:lpstr>การสำรวจหาความต้องการและความคาดหวังของ  ผู้รับบริการและผู้มีส่วนได้ส่วนเสีย</vt:lpstr>
      <vt:lpstr>กิจกรรมการรับฟังความคิดเห็น และการเรียนรู้ ความต้องการ ความคาดหวัง</vt:lpstr>
      <vt:lpstr>ความต้องการและความคาดหวัง</vt:lpstr>
      <vt:lpstr> ตัวอย่างขั้นตอนการการรับฟังและเรียนรู้ ความต้องการของผู้รับบริการ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Metee Thanasuk</dc:creator>
  <cp:lastModifiedBy>nok</cp:lastModifiedBy>
  <cp:revision>485</cp:revision>
  <dcterms:created xsi:type="dcterms:W3CDTF">2019-03-20T07:11:03Z</dcterms:created>
  <dcterms:modified xsi:type="dcterms:W3CDTF">2020-04-01T08:22:40Z</dcterms:modified>
</cp:coreProperties>
</file>